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3" r:id="rId17"/>
    <p:sldId id="268" r:id="rId18"/>
    <p:sldId id="269" r:id="rId19"/>
    <p:sldId id="275" r:id="rId20"/>
    <p:sldId id="27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AEB06-4115-4643-926E-9E018D9C1A2E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2AB3-A82F-4021-A823-228B9FF646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01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AB3-A82F-4021-A823-228B9FF6467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88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AB3-A82F-4021-A823-228B9FF6467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8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86D587-958B-473B-A5CC-A14DE5688F13}" type="datetimeFigureOut">
              <a:rPr lang="pl-PL" smtClean="0"/>
              <a:t>17.10.2018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2C3AF2-4ED5-4454-B7CB-1D074F0B4F1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pl-PL" sz="48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ERASMUS +</a:t>
            </a:r>
          </a:p>
          <a:p>
            <a:pPr marL="109728" indent="0" algn="just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Program Erasmus + wszedł w życie 1 stycznia 2014 roku. Realizacja programu zaplanowana jest na siedem lat czyli do 2020 roku.</a:t>
            </a:r>
          </a:p>
          <a:p>
            <a:pPr marL="109728" indent="0" algn="just">
              <a:buNone/>
            </a:pPr>
            <a:endParaRPr lang="pl-PL" sz="2800" dirty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Program ma się przyczyniać do rozwijania umiejętności jego uczestników (uczniów, nauczycieli, pracowników) oraz zwiększania ich szans na zatrudnienie poprzez uczestnictwo w edukacji formalnej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i pozaformalnej, a także modernizacji systemów edukacji i szkoleń.</a:t>
            </a:r>
          </a:p>
          <a:p>
            <a:pPr marL="109728" indent="0" algn="just">
              <a:buNone/>
            </a:pPr>
            <a:endParaRPr lang="pl-PL" sz="28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sz="2800" dirty="0" smtClean="0">
                <a:solidFill>
                  <a:schemeClr val="bg1"/>
                </a:solidFill>
              </a:rPr>
              <a:t>W praktyce program umożliwia zagraniczną mobilność – wyjazdy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w celach edukacyjnych oraz wspieranie partnerstw międzysektorowych (różne sektory edukacji, instytucje na różnym szczeblu i o różnym profilu) wzmacniając efekt synergii pomiędzy sektorem edukacji i środowiskiem pracy.</a:t>
            </a:r>
            <a:endParaRPr lang="pl-PL" sz="2800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7" name="Obraz 6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4864"/>
            <a:ext cx="1001782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2050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3919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58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/>
          <a:lstStyle/>
          <a:p>
            <a:pPr marL="109728" indent="0">
              <a:buNone/>
            </a:pP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Rekrutacja uczestników: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Październik/listopad 2014 r. </a:t>
            </a:r>
          </a:p>
          <a:p>
            <a:pPr>
              <a:buFont typeface="Arial" pitchFamily="34" charset="0"/>
              <a:buChar char="•"/>
            </a:pPr>
            <a:endParaRPr lang="pl-PL" sz="900" dirty="0" smtClean="0"/>
          </a:p>
          <a:p>
            <a:pPr marL="109728" indent="0">
              <a:buNone/>
            </a:pP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Przygotowanie językowo-kulturowe uczestników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Grudzień 2014 r. /styczeń 2015 r.</a:t>
            </a:r>
          </a:p>
          <a:p>
            <a:pPr>
              <a:buFont typeface="Arial" pitchFamily="34" charset="0"/>
              <a:buChar char="•"/>
            </a:pPr>
            <a:endParaRPr lang="pl-PL" sz="1050" dirty="0" smtClean="0"/>
          </a:p>
          <a:p>
            <a:pPr marL="109728" indent="0">
              <a:buNone/>
            </a:pP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Wyjazd do Finlandii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18 stycznia 2015 r. – 24 styczeń 2015 r. </a:t>
            </a:r>
          </a:p>
          <a:p>
            <a:pPr marL="109728" indent="0">
              <a:buNone/>
            </a:pPr>
            <a:endParaRPr lang="pl-PL" sz="600" dirty="0" smtClean="0"/>
          </a:p>
          <a:p>
            <a:pPr marL="109728" indent="0">
              <a:buNone/>
            </a:pP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Upowszechnianie projektu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styczeń – sierpień 2015 r.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na bieżąco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Harmonogram działań</a:t>
            </a:r>
            <a:endParaRPr lang="pl-PL" sz="4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12" y="151164"/>
            <a:ext cx="951452" cy="7575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429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7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Obowiązkowy kurs z języka angielskiego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z uwzględnieniem słownictwa projektowego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branżowego (10 godz.)</a:t>
            </a:r>
          </a:p>
          <a:p>
            <a:pPr algn="just">
              <a:buFont typeface="Arial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Obowiązkowe zajęcia kulturowe (15 godz.)</a:t>
            </a:r>
          </a:p>
          <a:p>
            <a:pPr algn="just">
              <a:buFont typeface="Arial" pitchFamily="34" charset="0"/>
              <a:buChar char="•"/>
            </a:pPr>
            <a:endParaRPr lang="pl-PL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Obowiązkowe przygotowanie pedagogiczne (10 godz.)</a:t>
            </a:r>
          </a:p>
          <a:p>
            <a:pPr marL="109728" indent="0" algn="just">
              <a:buNone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9728" indent="0" algn="just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pl-PL" sz="3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pl-PL" sz="3600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Przygotowanie </a:t>
            </a:r>
            <a:b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językowo-kulturowo-pedagogiczne</a:t>
            </a:r>
            <a:endParaRPr lang="pl-PL" sz="36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98788"/>
            <a:ext cx="1001782" cy="737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37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463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1. UCZESTNICTWO W CYKLU SEMINARIÓW NA TEMAT SZKOLNICTWA ZAWODOWEGO W FINLANDII Z ZAKRESU: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1. Zasady </a:t>
            </a:r>
            <a:r>
              <a:rPr lang="pl-PL" sz="2000" dirty="0">
                <a:solidFill>
                  <a:schemeClr val="bg1"/>
                </a:solidFill>
              </a:rPr>
              <a:t>i możliwości doskonalenia zawodowego nauczycieli praktycznej nauki zawodu w Finlandii i sposób potwierdzenia umiejętności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  <a:endParaRPr lang="pl-PL" sz="2000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2. </a:t>
            </a:r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Sposoby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finansowania doskonalenia zawodowego w/w nauczycieli</a:t>
            </a:r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pl-PL" sz="2000" dirty="0">
              <a:solidFill>
                <a:schemeClr val="bg1">
                  <a:lumMod val="65000"/>
                </a:schemeClr>
              </a:solidFill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3. Proces </a:t>
            </a:r>
            <a:r>
              <a:rPr lang="pl-PL" sz="2000" dirty="0">
                <a:solidFill>
                  <a:schemeClr val="bg1"/>
                </a:solidFill>
              </a:rPr>
              <a:t>i jakość nauczania praktycznej nauki zawodu w fińskim szkolnictwo zawodowym </a:t>
            </a:r>
            <a:r>
              <a:rPr lang="pl-PL" sz="2000" dirty="0" smtClean="0">
                <a:solidFill>
                  <a:schemeClr val="bg1"/>
                </a:solidFill>
              </a:rPr>
              <a:t>na </a:t>
            </a:r>
            <a:r>
              <a:rPr lang="pl-PL" sz="2000" dirty="0">
                <a:solidFill>
                  <a:schemeClr val="bg1"/>
                </a:solidFill>
              </a:rPr>
              <a:t>przykładzie Jyväskylä College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  <a:endParaRPr lang="pl-PL" sz="2000" dirty="0">
              <a:solidFill>
                <a:schemeClr val="bg1"/>
              </a:solidFill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4. </a:t>
            </a:r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Przedsiębiorczość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edukacyjna w fińskim kształceniu zawodowym.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5. Współpraca </a:t>
            </a:r>
            <a:r>
              <a:rPr lang="pl-PL" sz="2000" dirty="0">
                <a:solidFill>
                  <a:schemeClr val="bg1"/>
                </a:solidFill>
              </a:rPr>
              <a:t>szkolnictwa zawodowego z przedsiębiorcami.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6. </a:t>
            </a:r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Kształcenie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zawodowe osób niepełnosprawnych.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7. Uczenie </a:t>
            </a:r>
            <a:r>
              <a:rPr lang="pl-PL" sz="2000" dirty="0">
                <a:solidFill>
                  <a:schemeClr val="bg1"/>
                </a:solidFill>
              </a:rPr>
              <a:t>się i nauczanie przedmiotów zawodowych przez Internet.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8. </a:t>
            </a:r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Wyposażenie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pracowni kształcenia praktycznego.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9. Stosowane </a:t>
            </a:r>
            <a:r>
              <a:rPr lang="pl-PL" sz="2000" dirty="0">
                <a:solidFill>
                  <a:schemeClr val="bg1"/>
                </a:solidFill>
              </a:rPr>
              <a:t>programy nauczania w fińskim szkolnictwie zawodowym.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10. 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Indywidulane ścieżki uczenia się w fińskim szkolnictwie zawodowym.</a:t>
            </a:r>
          </a:p>
          <a:p>
            <a:pPr algn="just">
              <a:buFont typeface="Arial" pitchFamily="34" charset="0"/>
              <a:buChar char="•"/>
            </a:pPr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Wizyta w Finlandii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40" y="98788"/>
            <a:ext cx="954616" cy="7674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46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59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11.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Doradztwo zawodowe i  unikanie niepowodzeń zawodowych.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12. Międzynarodowe </a:t>
            </a:r>
            <a:r>
              <a:rPr lang="pl-PL" sz="2000" dirty="0">
                <a:solidFill>
                  <a:schemeClr val="bg1"/>
                </a:solidFill>
              </a:rPr>
              <a:t>ścieżki uczenia się.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13.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Stosowane programy nauczania w fińskim szkolnictwie zawodowym.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14. </a:t>
            </a:r>
            <a:r>
              <a:rPr lang="pl-PL" sz="2000" dirty="0">
                <a:solidFill>
                  <a:schemeClr val="bg1"/>
                </a:solidFill>
              </a:rPr>
              <a:t>Indywidulane ścieżki uczenia się w fińskim szkolnictwie zawodowym.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15. </a:t>
            </a:r>
            <a:r>
              <a:rPr lang="pl-PL" sz="2000" dirty="0">
                <a:solidFill>
                  <a:schemeClr val="bg1">
                    <a:lumMod val="65000"/>
                  </a:schemeClr>
                </a:solidFill>
              </a:rPr>
              <a:t>Doradztwo zawodowe i  unikanie niepowodzeń </a:t>
            </a:r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zawodowych.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16.Międzynarodowe </a:t>
            </a:r>
            <a:r>
              <a:rPr lang="pl-PL" sz="2000" dirty="0">
                <a:solidFill>
                  <a:schemeClr val="bg1"/>
                </a:solidFill>
              </a:rPr>
              <a:t>ścieżki uczenia </a:t>
            </a:r>
            <a:r>
              <a:rPr lang="pl-PL" sz="2000" dirty="0" smtClean="0">
                <a:solidFill>
                  <a:schemeClr val="bg1"/>
                </a:solidFill>
              </a:rPr>
              <a:t>się.</a:t>
            </a:r>
          </a:p>
          <a:p>
            <a:pPr>
              <a:buFontTx/>
              <a:buChar char="-"/>
            </a:pPr>
            <a:endParaRPr lang="pl-PL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2. UCZESTNICTWO W WARSZTATACH I DYSKUSJACH GRUPOWYCH w ramach wymiany doświadczeń związanych z fińskim szkolnictwem zawodowym.</a:t>
            </a:r>
          </a:p>
          <a:p>
            <a:pPr marL="109728" indent="0">
              <a:buNone/>
            </a:pPr>
            <a:endParaRPr lang="pl-PL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3. UCZESTNICTWO W OBSERWACJACH ZAJĘĆ W JYVÄSKYLÄ COLLEGE w następujących działach: spawalniczym, elektrycznym, samochodowym, logistycznym, transportowym, stolarskim, budowlanym, hotelarskim, gastronomicznym, ekonomicznym.</a:t>
            </a:r>
          </a:p>
          <a:p>
            <a:pPr marL="109728" indent="0" algn="just">
              <a:buNone/>
            </a:pPr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     Wizyta w Finlandii</a:t>
            </a:r>
            <a:endParaRPr lang="pl-PL" sz="4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0507"/>
            <a:ext cx="1008112" cy="851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63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2815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EFEKTY NIEWYMIERNE: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Zdobycie nowej wiedzy z zakresu systemu kształcenia, w tym zawodowego w Finlandii i zapoznanie </a:t>
            </a:r>
            <a:r>
              <a:rPr lang="pl-PL" sz="2000" dirty="0">
                <a:solidFill>
                  <a:schemeClr val="bg1"/>
                </a:solidFill>
              </a:rPr>
              <a:t>się z rzeczywistymi warunkami panującymi w fińskim szkolnictwie </a:t>
            </a:r>
            <a:r>
              <a:rPr lang="pl-PL" sz="2000" dirty="0" smtClean="0">
                <a:solidFill>
                  <a:schemeClr val="bg1"/>
                </a:solidFill>
              </a:rPr>
              <a:t>zawodowym.</a:t>
            </a:r>
          </a:p>
          <a:p>
            <a:pPr algn="just">
              <a:buFont typeface="Arial" pitchFamily="34" charset="0"/>
              <a:buChar char="•"/>
            </a:pPr>
            <a:endParaRPr lang="pl-PL" sz="20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Potwierdzenie zdobytych umiejętności dokumentem Europass </a:t>
            </a:r>
            <a:r>
              <a:rPr lang="pl-PL" sz="2000" dirty="0" err="1" smtClean="0">
                <a:solidFill>
                  <a:schemeClr val="bg1"/>
                </a:solidFill>
              </a:rPr>
              <a:t>Mobility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Nabycie kompetencji międzykulturowych i nawiązanie partnerskiego dialogu, poszerzenie kompetencji w zakresie pracy zespołowej, przedsiębiorczości, a także umiejętności uczenia się, nauczania młodzieży i dorosłych, rozumowania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i rozwiazywania problemów wychowawczych.</a:t>
            </a:r>
          </a:p>
          <a:p>
            <a:pPr algn="just"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Umiejętność współpracy w międzynarodowym środowisku i porozumiewanie się w grupie.</a:t>
            </a:r>
          </a:p>
          <a:p>
            <a:pPr algn="just"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</a:rPr>
              <a:t>Rozwój osobisty uczestników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Elastyczne reagowanie na zachodzące zmiany.</a:t>
            </a:r>
          </a:p>
          <a:p>
            <a:pPr>
              <a:buFont typeface="Arial" pitchFamily="34" charset="0"/>
              <a:buChar char="•"/>
            </a:pPr>
            <a:endParaRPr lang="pl-PL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1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Efekty projektu</a:t>
            </a:r>
            <a:endParaRPr lang="pl-PL" sz="4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799" y="98787"/>
            <a:ext cx="1081649" cy="809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" y="199757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03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buFont typeface="Arial" pitchFamily="34" charset="0"/>
              <a:buChar char="•"/>
            </a:pPr>
            <a:endParaRPr lang="pl-PL" sz="1400" dirty="0" smtClean="0"/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bg2">
                    <a:lumMod val="50000"/>
                  </a:schemeClr>
                </a:solidFill>
              </a:rPr>
              <a:t>EFEKTY NIEWYMIERNE CD. :</a:t>
            </a:r>
          </a:p>
          <a:p>
            <a:pPr algn="just">
              <a:buFont typeface="Arial" pitchFamily="34" charset="0"/>
              <a:buChar char="•"/>
            </a:pPr>
            <a:r>
              <a:rPr lang="pl-PL" sz="2900" dirty="0" smtClean="0">
                <a:solidFill>
                  <a:schemeClr val="bg1"/>
                </a:solidFill>
              </a:rPr>
              <a:t>Zwiększenie </a:t>
            </a:r>
            <a:r>
              <a:rPr lang="pl-PL" sz="2900" dirty="0">
                <a:solidFill>
                  <a:schemeClr val="bg1"/>
                </a:solidFill>
              </a:rPr>
              <a:t>aktywności językowej uczestników</a:t>
            </a:r>
            <a:r>
              <a:rPr lang="pl-PL" sz="29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9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900" dirty="0">
                <a:solidFill>
                  <a:schemeClr val="bg1"/>
                </a:solidFill>
              </a:rPr>
              <a:t>Wyostrzenie spojrzenia na funkcjonowanie praktycznej nauki zawodu w Polsce na tle fińskich placówek</a:t>
            </a:r>
            <a:r>
              <a:rPr lang="pl-PL" sz="29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9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900" dirty="0">
                <a:solidFill>
                  <a:schemeClr val="bg1"/>
                </a:solidFill>
              </a:rPr>
              <a:t>Oszacowanie słabych i mocnych stron kształcenia praktycznego w CKP </a:t>
            </a:r>
            <a:br>
              <a:rPr lang="pl-PL" sz="2900" dirty="0">
                <a:solidFill>
                  <a:schemeClr val="bg1"/>
                </a:solidFill>
              </a:rPr>
            </a:br>
            <a:r>
              <a:rPr lang="pl-PL" sz="2900" dirty="0" smtClean="0">
                <a:solidFill>
                  <a:schemeClr val="bg1"/>
                </a:solidFill>
              </a:rPr>
              <a:t>Warszawa.</a:t>
            </a:r>
            <a:endParaRPr lang="pl-PL" sz="2900" dirty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endParaRPr lang="pl-PL" sz="29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900" dirty="0" smtClean="0">
                <a:solidFill>
                  <a:schemeClr val="bg1"/>
                </a:solidFill>
              </a:rPr>
              <a:t>Zapoznanie </a:t>
            </a:r>
            <a:r>
              <a:rPr lang="pl-PL" sz="2900" dirty="0">
                <a:solidFill>
                  <a:schemeClr val="bg1"/>
                </a:solidFill>
              </a:rPr>
              <a:t>się z rzeczywistymi warunkami panującymi w </a:t>
            </a:r>
            <a:r>
              <a:rPr lang="pl-PL" sz="2900" dirty="0" smtClean="0">
                <a:solidFill>
                  <a:schemeClr val="bg1"/>
                </a:solidFill>
              </a:rPr>
              <a:t>fińskim </a:t>
            </a:r>
            <a:r>
              <a:rPr lang="pl-PL" sz="2900" dirty="0">
                <a:solidFill>
                  <a:schemeClr val="bg1"/>
                </a:solidFill>
              </a:rPr>
              <a:t>szkolnictwie zawodowym zdobywając wiedzę i doświadczenie z zakresu najnowszych osiągnięć technodydaktycznych, technologii informacyjno-komunikacyjnych, metod pracy </a:t>
            </a:r>
            <a:r>
              <a:rPr lang="pl-PL" sz="2900" dirty="0" smtClean="0">
                <a:solidFill>
                  <a:schemeClr val="bg1"/>
                </a:solidFill>
              </a:rPr>
              <a:t/>
            </a:r>
            <a:br>
              <a:rPr lang="pl-PL" sz="2900" dirty="0" smtClean="0">
                <a:solidFill>
                  <a:schemeClr val="bg1"/>
                </a:solidFill>
              </a:rPr>
            </a:br>
            <a:r>
              <a:rPr lang="pl-PL" sz="2900" dirty="0" smtClean="0">
                <a:solidFill>
                  <a:schemeClr val="bg1"/>
                </a:solidFill>
              </a:rPr>
              <a:t>z </a:t>
            </a:r>
            <a:r>
              <a:rPr lang="pl-PL" sz="2900" dirty="0">
                <a:solidFill>
                  <a:schemeClr val="bg1"/>
                </a:solidFill>
              </a:rPr>
              <a:t>uczniem, a także skutecznego ich wdrożenia</a:t>
            </a:r>
            <a:r>
              <a:rPr lang="pl-PL" sz="29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900" dirty="0" smtClean="0">
                <a:solidFill>
                  <a:schemeClr val="bg1"/>
                </a:solidFill>
              </a:rPr>
              <a:t>Przekazanie uczniom wiedzy na temat kwalifikacji wymaganych na fińskim rynku pracy oraz jak uczyć się innowacyjnie i tolerancyjnie reagować na to co nowe.</a:t>
            </a:r>
          </a:p>
          <a:p>
            <a:pPr>
              <a:buFont typeface="Arial" pitchFamily="34" charset="0"/>
              <a:buChar char="•"/>
            </a:pPr>
            <a:endParaRPr lang="pl-PL" sz="29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900" dirty="0" smtClean="0">
                <a:solidFill>
                  <a:schemeClr val="bg1"/>
                </a:solidFill>
              </a:rPr>
              <a:t>Pobudzenie uczniów do kreatywnego podejścia w zdobywaniu umiejętności zawodowych.</a:t>
            </a:r>
            <a:endParaRPr lang="pl-PL" sz="29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Efekty projektu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" y="44624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 descr="F:\LOGO CKP 08.04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8787"/>
            <a:ext cx="1081649" cy="809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680577909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endParaRPr lang="pl-PL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just">
              <a:buNone/>
            </a:pPr>
            <a:endParaRPr lang="pl-PL" sz="2800" dirty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Wykorzystanie nabytej wiedzy podczas organizowania zajęć praktycznych, podejmowania inicjatyw edukacyjnych o zasięgu lokalnym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Przystosowanie kształcenia praktycznego do rynku pracy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sz="28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Organizacja konferencji upowszechniającej projekt.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20393" y="42707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Efekty wymierne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az 3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81649" cy="809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5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763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2780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Dokument Europass Mobility.</a:t>
            </a:r>
          </a:p>
          <a:p>
            <a:pPr algn="just"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Imienny Certyfikat uczestnictwa w szkoleniu wystawiony w języku angielskim przez fińską organizację przyjmującą tj. </a:t>
            </a:r>
            <a:r>
              <a:rPr lang="de-DE" sz="2800" dirty="0">
                <a:solidFill>
                  <a:schemeClr val="bg1"/>
                </a:solidFill>
              </a:rPr>
              <a:t>Jyväskylä </a:t>
            </a:r>
            <a:r>
              <a:rPr lang="de-DE" sz="2800" dirty="0" smtClean="0">
                <a:solidFill>
                  <a:schemeClr val="bg1"/>
                </a:solidFill>
              </a:rPr>
              <a:t>College</a:t>
            </a:r>
            <a:r>
              <a:rPr lang="pl-PL" sz="2800" dirty="0" smtClean="0">
                <a:solidFill>
                  <a:schemeClr val="bg1"/>
                </a:solidFill>
              </a:rPr>
              <a:t>.</a:t>
            </a:r>
            <a:endParaRPr lang="pl-PL" sz="2800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pl-PL" dirty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Imienny certyfikat uczestnictwa w przygotowaniu językowo-kulturowo-pedagogicznym wystawiony przez instytucje prowadzącą INTER International </a:t>
            </a:r>
            <a:r>
              <a:rPr lang="pl-PL" dirty="0" err="1" smtClean="0">
                <a:solidFill>
                  <a:schemeClr val="bg1"/>
                </a:solidFill>
              </a:rPr>
              <a:t>Education</a:t>
            </a:r>
            <a:r>
              <a:rPr lang="pl-PL" dirty="0" smtClean="0">
                <a:solidFill>
                  <a:schemeClr val="bg1"/>
                </a:solidFill>
              </a:rPr>
              <a:t> &amp; Training s.c.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pl-PL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Certyfikacja nabytych umiejętności</a:t>
            </a:r>
            <a:endParaRPr lang="pl-PL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953" y="61492"/>
            <a:ext cx="857766" cy="7040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85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24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Publikacja na stronie internetowej Centrum Kształcenia Praktycznego Warszawa.</a:t>
            </a:r>
          </a:p>
          <a:p>
            <a:pPr marL="109728" indent="0" algn="just">
              <a:buNone/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Formalne i nieformalne spotkania na poziomie lokalnym, regionalnym, krajowym.</a:t>
            </a:r>
          </a:p>
          <a:p>
            <a:pPr algn="just">
              <a:buFont typeface="Arial" pitchFamily="34" charset="0"/>
              <a:buChar char="•"/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Publikacja w formie broszury informacyjnej przedstawiająca osiągnięte rezultaty.</a:t>
            </a:r>
          </a:p>
          <a:p>
            <a:pPr algn="just">
              <a:buFont typeface="Arial" pitchFamily="34" charset="0"/>
              <a:buChar char="•"/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bg1"/>
                </a:solidFill>
              </a:rPr>
              <a:t>Konferencja prezentująca rezultaty realizowanego projektu.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 algn="ctr"/>
            <a:r>
              <a:rPr lang="pl-PL" sz="4400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</a:rPr>
              <a:t>powszechnianie</a:t>
            </a:r>
            <a:endParaRPr lang="pl-PL" sz="4400" dirty="0"/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330"/>
            <a:ext cx="1008112" cy="8144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16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752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060848"/>
            <a:ext cx="3838652" cy="4525962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tx2">
                <a:lumMod val="50000"/>
              </a:scheme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107504" y="1481328"/>
            <a:ext cx="9036496" cy="4900000"/>
          </a:xfrm>
        </p:spPr>
        <p:txBody>
          <a:bodyPr/>
          <a:lstStyle/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 smtClean="0"/>
          </a:p>
          <a:p>
            <a:pPr marL="109728" indent="0">
              <a:buNone/>
            </a:pPr>
            <a:endParaRPr lang="pl-PL" sz="4000" dirty="0" smtClean="0"/>
          </a:p>
          <a:p>
            <a:pPr marL="109728" indent="0">
              <a:buNone/>
            </a:pPr>
            <a:r>
              <a:rPr lang="pl-PL" sz="4000" dirty="0" smtClean="0"/>
              <a:t>I na koniec kilka słów, </a:t>
            </a:r>
            <a:br>
              <a:rPr lang="pl-PL" sz="4000" dirty="0" smtClean="0"/>
            </a:br>
            <a:r>
              <a:rPr lang="pl-PL" sz="4000" dirty="0" smtClean="0"/>
              <a:t>zdjęć, mały drobiazg </a:t>
            </a:r>
          </a:p>
          <a:p>
            <a:pPr marL="109728" indent="0">
              <a:buNone/>
            </a:pPr>
            <a:r>
              <a:rPr lang="pl-PL" sz="4000" dirty="0" smtClean="0"/>
              <a:t>i niezliczona masa </a:t>
            </a:r>
          </a:p>
          <a:p>
            <a:pPr marL="109728" indent="0">
              <a:buNone/>
            </a:pPr>
            <a:r>
              <a:rPr lang="pl-PL" sz="4000" dirty="0"/>
              <a:t>w</a:t>
            </a:r>
            <a:r>
              <a:rPr lang="pl-PL" sz="4000" dirty="0" smtClean="0"/>
              <a:t>rażeń i wspomnień…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94893"/>
            <a:ext cx="6660232" cy="1449111"/>
          </a:xfrm>
          <a:prstGeom prst="rect">
            <a:avLst/>
          </a:prstGeom>
          <a:ln w="25400">
            <a:solidFill>
              <a:schemeClr val="tx2">
                <a:lumMod val="50000"/>
                <a:alpha val="93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chemeClr val="tx1"/>
            </a:outerShdw>
            <a:reflection stA="45000" endPos="0" dir="5400000" sy="-100000" algn="bl" rotWithShape="0"/>
          </a:effectLst>
        </p:spPr>
      </p:pic>
      <p:pic>
        <p:nvPicPr>
          <p:cNvPr id="12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0" y="2250871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 descr="F:\LOGO CKP 08.04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4137"/>
            <a:ext cx="1008112" cy="8144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504189942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	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	</a:t>
            </a:r>
          </a:p>
          <a:p>
            <a:pPr marL="109728" indent="0" algn="ctr">
              <a:buNone/>
            </a:pPr>
            <a:endParaRPr lang="pl-PL" sz="3200" b="1" dirty="0" smtClean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109728" indent="0" algn="ctr">
              <a:buNone/>
            </a:pPr>
            <a:r>
              <a:rPr lang="pl-PL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MOBILNOŚĆ EDUKACYJNA</a:t>
            </a:r>
          </a:p>
          <a:p>
            <a:pPr marL="109728" indent="0" algn="ctr">
              <a:buNone/>
            </a:pP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pl-PL" sz="32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32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Wyjazdy </a:t>
            </a:r>
            <a:r>
              <a:rPr lang="pl-PL" sz="3200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uczniów i kadry edukacyjnej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AKCJA 1    </a:t>
            </a:r>
            <a:endParaRPr lang="pl-PL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983"/>
            <a:ext cx="1142633" cy="8279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3074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5440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922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1481138"/>
            <a:ext cx="8424936" cy="4525962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pPr marL="109728" indent="0">
              <a:buNone/>
            </a:pPr>
            <a:endParaRPr lang="pl-PL" dirty="0"/>
          </a:p>
          <a:p>
            <a:endParaRPr lang="pl-PL" dirty="0" smtClean="0"/>
          </a:p>
          <a:p>
            <a:pPr marL="109728" indent="0" algn="ctr">
              <a:buNone/>
            </a:pPr>
            <a:r>
              <a:rPr lang="pl-PL" sz="86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Dziękuję za uwagę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09728" indent="0" algn="just">
              <a:buNone/>
            </a:pPr>
            <a:endParaRPr lang="pl-PL" sz="2900" dirty="0" smtClean="0"/>
          </a:p>
          <a:p>
            <a:pPr marL="109728" indent="0" algn="ctr">
              <a:buNone/>
            </a:pPr>
            <a:r>
              <a:rPr lang="pl-PL" sz="4500" dirty="0" smtClean="0">
                <a:solidFill>
                  <a:schemeClr val="bg2">
                    <a:lumMod val="25000"/>
                  </a:schemeClr>
                </a:solidFill>
              </a:rPr>
              <a:t>Projekt realizowany przy wsparciu finansowym Komisji Europejskiej w ramach programu Erasmus +</a:t>
            </a:r>
            <a:endParaRPr lang="pl-PL" sz="45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az 3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2195"/>
            <a:ext cx="1224136" cy="10045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5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4293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80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906436"/>
            <a:ext cx="8229600" cy="5505128"/>
          </a:xfrm>
        </p:spPr>
        <p:txBody>
          <a:bodyPr/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  <a:cs typeface="Andalus" pitchFamily="18" charset="-78"/>
              </a:rPr>
              <a:t>PRAKTYCZNA WYMIANA DOŚWIADCZEŃ</a:t>
            </a:r>
          </a:p>
          <a:p>
            <a:pPr marL="0" indent="0" algn="ctr">
              <a:buNone/>
            </a:pPr>
            <a:r>
              <a:rPr lang="pl-PL" sz="18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PROJEKT NR 2014-1-PL01-KA102-001506</a:t>
            </a:r>
          </a:p>
          <a:p>
            <a:pPr marL="0" indent="0" algn="ctr">
              <a:buNone/>
            </a:pPr>
            <a:endParaRPr lang="pl-PL" sz="18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pl-PL" b="1" dirty="0">
              <a:solidFill>
                <a:schemeClr val="bg1"/>
              </a:solidFill>
              <a:latin typeface="Book Antiqua" pitchFamily="18" charset="0"/>
              <a:cs typeface="Andalus" pitchFamily="18" charset="-78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</a:t>
            </a:r>
            <a:endParaRPr lang="pl-PL" dirty="0"/>
          </a:p>
        </p:txBody>
      </p:sp>
      <p:pic>
        <p:nvPicPr>
          <p:cNvPr id="6" name="Obraz 5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313"/>
            <a:ext cx="1152128" cy="8531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355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9"/>
            <a:ext cx="6624736" cy="40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80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Jyväskylä College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wchodzący w skład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Jyväskylä Educational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Consortium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</a:rPr>
              <a:t>(FINLANDIA)</a:t>
            </a:r>
          </a:p>
          <a:p>
            <a:pPr marL="0" indent="0" algn="ctr">
              <a:buNone/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PARTNER</a:t>
            </a:r>
            <a:endParaRPr lang="pl-PL" sz="40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152128" cy="1008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183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9046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80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9665"/>
            <a:ext cx="8229600" cy="5899696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de-DE" sz="3200" b="1" dirty="0">
                <a:solidFill>
                  <a:schemeClr val="bg2">
                    <a:lumMod val="50000"/>
                  </a:schemeClr>
                </a:solidFill>
              </a:rPr>
              <a:t>Jyväskylä College</a:t>
            </a:r>
            <a:endParaRPr lang="pl-PL" sz="3200" dirty="0" smtClean="0"/>
          </a:p>
          <a:p>
            <a:pPr marL="109728" indent="0" algn="just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To </a:t>
            </a:r>
            <a:r>
              <a:rPr lang="pl-PL" sz="1600" dirty="0">
                <a:solidFill>
                  <a:schemeClr val="bg1"/>
                </a:solidFill>
              </a:rPr>
              <a:t>interdyscyplinarny instytut kształcenia zawodowego , w którym kształci się ponad </a:t>
            </a:r>
            <a:r>
              <a:rPr lang="pl-PL" sz="1600" dirty="0" smtClean="0">
                <a:solidFill>
                  <a:schemeClr val="bg1"/>
                </a:solidFill>
              </a:rPr>
              <a:t>4000 młodych ludzi rocznie przygotowujących się w ramach kilkudziesięciu różnych zawodów.</a:t>
            </a:r>
            <a:endParaRPr lang="de-DE" sz="1600" dirty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Jyväskylä </a:t>
            </a:r>
            <a:r>
              <a:rPr lang="de-DE" sz="1600" dirty="0">
                <a:solidFill>
                  <a:schemeClr val="bg1"/>
                </a:solidFill>
              </a:rPr>
              <a:t>College</a:t>
            </a:r>
            <a:r>
              <a:rPr lang="pl-PL" sz="1600" dirty="0">
                <a:solidFill>
                  <a:schemeClr val="bg1"/>
                </a:solidFill>
              </a:rPr>
              <a:t> będąc częścią  </a:t>
            </a:r>
            <a:r>
              <a:rPr lang="de-DE" sz="1600" dirty="0">
                <a:solidFill>
                  <a:schemeClr val="bg1"/>
                </a:solidFill>
              </a:rPr>
              <a:t>Jyväskylä Educational Consortium</a:t>
            </a:r>
            <a:r>
              <a:rPr lang="pl-PL" sz="1600" dirty="0">
                <a:solidFill>
                  <a:schemeClr val="bg1"/>
                </a:solidFill>
              </a:rPr>
              <a:t> jest własnością gmin fińskich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i ściśle z nimi współpracuje, przede wszystkim w przeprowadzaniu regionalnych planów rozwoju zgodnie z polityką edukacji Centralnej Finlandii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109728" indent="0" algn="just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2013 r. </a:t>
            </a:r>
            <a:r>
              <a:rPr lang="de-DE" sz="1600" dirty="0">
                <a:solidFill>
                  <a:schemeClr val="bg1"/>
                </a:solidFill>
              </a:rPr>
              <a:t>Jyväskylä College </a:t>
            </a:r>
            <a:r>
              <a:rPr lang="pl-PL" sz="1600" dirty="0">
                <a:solidFill>
                  <a:schemeClr val="bg1"/>
                </a:solidFill>
              </a:rPr>
              <a:t>otrzymał Państwową Nagrodę Jakości, w szczególności za pracę wykonaną na rzecz rozwoju kształcenia w zakresie przedsiębiorczości.</a:t>
            </a:r>
          </a:p>
          <a:p>
            <a:pPr marL="109728" indent="0" algn="just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Szczególny nacisk College kładzie na zindywidualizowane podejście do uczniów. W ramach instytucji działa realizowany jest program „Career start”, który pomaga w doborze kończącym naukę odpowiednich ścieżek kariery. </a:t>
            </a:r>
          </a:p>
          <a:p>
            <a:pPr marL="109728" indent="0" algn="just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Zapewnia kształcenie zawodowe na potrzeby handlu i przemysłu oraz sektora publicznego, a także jest aktywnym współuczestnikiem na rynku pracy.</a:t>
            </a:r>
            <a:endParaRPr lang="pl-PL" sz="1600" dirty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endParaRPr lang="pl-PL" sz="1600" dirty="0" smtClean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latin typeface="Book Antiqua" pitchFamily="18" charset="0"/>
              </a:rPr>
              <a:t/>
            </a:r>
            <a:br>
              <a:rPr lang="pl-PL" sz="3600" dirty="0" smtClean="0">
                <a:latin typeface="Book Antiqua" pitchFamily="18" charset="0"/>
              </a:rPr>
            </a:br>
            <a:r>
              <a:rPr lang="pl-PL" sz="3600" dirty="0" smtClean="0">
                <a:latin typeface="Book Antiqua" pitchFamily="18" charset="0"/>
              </a:rPr>
              <a:t/>
            </a:r>
            <a:br>
              <a:rPr lang="pl-PL" sz="3600" dirty="0" smtClean="0">
                <a:latin typeface="Book Antiqua" pitchFamily="18" charset="0"/>
              </a:rPr>
            </a:br>
            <a:r>
              <a:rPr lang="pl-PL" sz="3600" dirty="0">
                <a:latin typeface="Book Antiqua" pitchFamily="18" charset="0"/>
              </a:rPr>
              <a:t/>
            </a:r>
            <a:br>
              <a:rPr lang="pl-PL" sz="3600" dirty="0">
                <a:latin typeface="Book Antiqua" pitchFamily="18" charset="0"/>
              </a:rPr>
            </a:br>
            <a:endParaRPr lang="pl-PL" sz="3600" dirty="0"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38" y="47104"/>
            <a:ext cx="1159202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805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pl-PL" sz="3600" b="1" dirty="0" smtClean="0">
              <a:solidFill>
                <a:schemeClr val="bg1"/>
              </a:solidFill>
            </a:endParaRPr>
          </a:p>
          <a:p>
            <a:pPr marL="109728" indent="0" algn="ctr">
              <a:buNone/>
            </a:pPr>
            <a:r>
              <a:rPr lang="pl-PL" sz="3600" b="1" dirty="0" smtClean="0">
                <a:solidFill>
                  <a:schemeClr val="bg1"/>
                </a:solidFill>
              </a:rPr>
              <a:t>01.09.2014 r. – 31.08.2015 r.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Liczba uczestników</a:t>
            </a:r>
          </a:p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25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W TYM: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NAUCZYCIELE PRAKTYCZNEJ NAUKI ZAWODU</a:t>
            </a:r>
            <a:endParaRPr lang="pl-PL" sz="12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pl-PL" sz="1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PRZEDSTAWICIELE MAZOWIECKIEJ OŚWIATY</a:t>
            </a:r>
          </a:p>
          <a:p>
            <a:pPr marL="0" indent="0" algn="just">
              <a:buNone/>
            </a:pPr>
            <a:endParaRPr lang="pl-PL" sz="100" dirty="0" smtClean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</a:b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</a:b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</a:br>
            <a: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Czas trwania projektu</a:t>
            </a:r>
            <a:br>
              <a:rPr lang="pl-PL" sz="4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</a:br>
            <a:endParaRPr lang="pl-PL" sz="4400" b="1" dirty="0"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70794"/>
            <a:ext cx="998617" cy="809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1026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47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43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244351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BUDŻET PROJEKTU</a:t>
            </a:r>
            <a:endParaRPr lang="pl-PL" sz="4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6561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</a:rPr>
              <a:t>32.775 EUR</a:t>
            </a:r>
          </a:p>
          <a:p>
            <a:pPr algn="ctr"/>
            <a:r>
              <a:rPr lang="pl-PL" sz="4800" b="1" dirty="0" smtClean="0">
                <a:solidFill>
                  <a:schemeClr val="bg1"/>
                </a:solidFill>
              </a:rPr>
              <a:t> </a:t>
            </a:r>
            <a:br>
              <a:rPr lang="pl-PL" sz="4800" b="1" dirty="0" smtClean="0">
                <a:solidFill>
                  <a:schemeClr val="bg1"/>
                </a:solidFill>
              </a:rPr>
            </a:br>
            <a:r>
              <a:rPr lang="pl-PL" sz="4800" b="1" dirty="0" smtClean="0">
                <a:solidFill>
                  <a:schemeClr val="bg1"/>
                </a:solidFill>
              </a:rPr>
              <a:t>136 999,5 PLN</a:t>
            </a:r>
            <a:endParaRPr lang="pl-PL" sz="4800" b="1" dirty="0">
              <a:solidFill>
                <a:schemeClr val="bg1"/>
              </a:solidFill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433830" cy="1125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0737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71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Podwyższenie  i nabycie nowych umiejętności zawodowych poprzez wymianę polsko-fińskich doświadczeń z zakresu kształcenia nauczycieli i kształcenia praktycznego młodzieży.</a:t>
            </a:r>
          </a:p>
          <a:p>
            <a:pPr marL="109728" indent="0" algn="just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endParaRPr lang="pl-PL" sz="2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Zwiększenie aktywności i nabycie nowych kompetencji językowych uczestników</a:t>
            </a:r>
          </a:p>
          <a:p>
            <a:pPr marL="109728" indent="0" algn="just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endParaRPr lang="pl-PL" sz="300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Podniesienie świadomości i zrozumienia innych kultur oraz budowanie sieci kontaktów międzynarodowych</a:t>
            </a:r>
          </a:p>
          <a:p>
            <a:pPr marL="109728" indent="0" algn="just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1"/>
                </a:solidFill>
              </a:rPr>
              <a:t>Wspieranie potencjału, atrakcyjności i międzynarodowego wymiaru organizacji.</a:t>
            </a:r>
          </a:p>
          <a:p>
            <a:pPr marL="109728" indent="0" algn="just">
              <a:buNone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9728" indent="0" algn="just">
              <a:buNone/>
            </a:pPr>
            <a:endParaRPr lang="pl-PL" sz="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Cele projektu</a:t>
            </a:r>
            <a:endParaRPr lang="pl-PL" sz="4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Obraz 6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80" y="134788"/>
            <a:ext cx="936104" cy="8819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6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47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56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Kryteria formalne dot. wyboru uczestników:</a:t>
            </a:r>
          </a:p>
          <a:p>
            <a:pPr marL="109728" indent="0">
              <a:buNone/>
            </a:pPr>
            <a:endParaRPr lang="pl-PL" sz="1100" dirty="0" smtClean="0"/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Wykonywanie obowiązków związanych z kształceniem zawodowym.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</a:rPr>
              <a:t>Znajomość języka </a:t>
            </a:r>
            <a:r>
              <a:rPr lang="pl-PL" dirty="0" smtClean="0">
                <a:solidFill>
                  <a:schemeClr val="bg1"/>
                </a:solidFill>
              </a:rPr>
              <a:t>angielskiego </a:t>
            </a:r>
            <a:r>
              <a:rPr lang="pl-PL" dirty="0">
                <a:solidFill>
                  <a:schemeClr val="bg1"/>
                </a:solidFill>
              </a:rPr>
              <a:t>w stopniu pozwalającym na komunikowanie </a:t>
            </a:r>
            <a:r>
              <a:rPr lang="pl-PL" dirty="0" smtClean="0">
                <a:solidFill>
                  <a:schemeClr val="bg1"/>
                </a:solidFill>
              </a:rPr>
              <a:t>się.</a:t>
            </a:r>
            <a:endParaRPr lang="pl-PL" dirty="0">
              <a:solidFill>
                <a:schemeClr val="bg1"/>
              </a:solidFill>
            </a:endParaRPr>
          </a:p>
          <a:p>
            <a:pPr marL="109728" indent="0" algn="just">
              <a:buNone/>
            </a:pP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Kryteria merytoryczne dot.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yboru uczestników: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Wyrażenie </a:t>
            </a:r>
            <a:r>
              <a:rPr lang="pl-PL" dirty="0">
                <a:solidFill>
                  <a:schemeClr val="bg1"/>
                </a:solidFill>
              </a:rPr>
              <a:t>chęci uczestniczenia w projekcie 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</a:t>
            </a:r>
            <a:r>
              <a:rPr lang="pl-PL" dirty="0">
                <a:solidFill>
                  <a:schemeClr val="bg1"/>
                </a:solidFill>
              </a:rPr>
              <a:t>terminowe złożenie formularza zgłoszeniowego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pl-PL" dirty="0">
                <a:solidFill>
                  <a:schemeClr val="bg1"/>
                </a:solidFill>
              </a:rPr>
              <a:t>Zaangażowanie w proces rozwoju </a:t>
            </a:r>
            <a:r>
              <a:rPr lang="pl-PL" dirty="0" smtClean="0">
                <a:solidFill>
                  <a:schemeClr val="bg1"/>
                </a:solidFill>
              </a:rPr>
              <a:t>szkolnictwa zawodowego.</a:t>
            </a:r>
            <a:endParaRPr lang="pl-PL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/>
                </a:solidFill>
              </a:rPr>
              <a:t>Opinia dyrektora CKP.</a:t>
            </a:r>
            <a:endParaRPr lang="pl-PL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   Wybór uczestników</a:t>
            </a:r>
            <a:endParaRPr lang="pl-PL" sz="4400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Obraz 4" descr="F:\LOGO CKP 08.04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3693"/>
            <a:ext cx="998617" cy="8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2">
                <a:lumMod val="60000"/>
                <a:lumOff val="40000"/>
              </a:schemeClr>
            </a:extrusionClr>
          </a:sp3d>
        </p:spPr>
      </p:pic>
      <p:pic>
        <p:nvPicPr>
          <p:cNvPr id="7" name="Obraz 9" descr="http://bonafides.pl/wp-content/uploads/erasmus+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227"/>
            <a:ext cx="2038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679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728</Words>
  <Application>Microsoft Office PowerPoint</Application>
  <PresentationFormat>Pokaz na ekranie (4:3)</PresentationFormat>
  <Paragraphs>174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1" baseType="lpstr">
      <vt:lpstr>Andalus</vt:lpstr>
      <vt:lpstr>Arial</vt:lpstr>
      <vt:lpstr>Book Antiqua</vt:lpstr>
      <vt:lpstr>Bookman Old Style</vt:lpstr>
      <vt:lpstr>Calibri</vt:lpstr>
      <vt:lpstr>Gill Sans MT</vt:lpstr>
      <vt:lpstr>Verdana</vt:lpstr>
      <vt:lpstr>Wingdings</vt:lpstr>
      <vt:lpstr>Wingdings 2</vt:lpstr>
      <vt:lpstr>Wingdings 3</vt:lpstr>
      <vt:lpstr>Hol</vt:lpstr>
      <vt:lpstr>Prezentacja programu PowerPoint</vt:lpstr>
      <vt:lpstr>AKCJA 1    </vt:lpstr>
      <vt:lpstr>    </vt:lpstr>
      <vt:lpstr>PARTNER</vt:lpstr>
      <vt:lpstr>   </vt:lpstr>
      <vt:lpstr>   Czas trwania projektu </vt:lpstr>
      <vt:lpstr>BUDŻET PROJEKTU</vt:lpstr>
      <vt:lpstr>Cele projektu</vt:lpstr>
      <vt:lpstr>    Wybór uczestników</vt:lpstr>
      <vt:lpstr> Harmonogram działań</vt:lpstr>
      <vt:lpstr>  Przygotowanie  językowo-kulturowo-pedagogiczne</vt:lpstr>
      <vt:lpstr>Wizyta w Finlandii</vt:lpstr>
      <vt:lpstr>      Wizyta w Finlandii</vt:lpstr>
      <vt:lpstr>Efekty projektu</vt:lpstr>
      <vt:lpstr>Efekty projektu</vt:lpstr>
      <vt:lpstr> Efekty wymierne</vt:lpstr>
      <vt:lpstr> Certyfikacja nabytych umiejętności</vt:lpstr>
      <vt:lpstr>Upowszechnianie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LEONARDO DA VINCI</dc:title>
  <dc:creator>Malgosia</dc:creator>
  <cp:lastModifiedBy>Użytkownik systemu Windows</cp:lastModifiedBy>
  <cp:revision>81</cp:revision>
  <dcterms:created xsi:type="dcterms:W3CDTF">2012-07-17T11:01:36Z</dcterms:created>
  <dcterms:modified xsi:type="dcterms:W3CDTF">2018-10-17T08:52:59Z</dcterms:modified>
</cp:coreProperties>
</file>