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6" r:id="rId1"/>
  </p:sldMasterIdLst>
  <p:notesMasterIdLst>
    <p:notesMasterId r:id="rId22"/>
  </p:notesMasterIdLst>
  <p:sldIdLst>
    <p:sldId id="271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67" r:id="rId15"/>
    <p:sldId id="274" r:id="rId16"/>
    <p:sldId id="276" r:id="rId17"/>
    <p:sldId id="27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10" d="100"/>
          <a:sy n="110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AEB06-4115-4643-926E-9E018D9C1A2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02AB3-A82F-4021-A823-228B9FF646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01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2AB3-A82F-4021-A823-228B9FF6467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883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2AB3-A82F-4021-A823-228B9FF6467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8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1130355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59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3049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063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626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751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0821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4885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2565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2150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5790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0786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36049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5015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9397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7828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86D587-958B-473B-A5CC-A14DE5688F13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2C3AF2-4ED5-4454-B7CB-1D074F0B4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6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  <p:sldLayoutId id="2147484148" r:id="rId12"/>
    <p:sldLayoutId id="2147484149" r:id="rId13"/>
    <p:sldLayoutId id="2147484150" r:id="rId14"/>
    <p:sldLayoutId id="2147484151" r:id="rId15"/>
    <p:sldLayoutId id="2147484152" r:id="rId16"/>
    <p:sldLayoutId id="2147484153" r:id="rId17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547664" y="821337"/>
            <a:ext cx="6427937" cy="1239512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sz="2400" b="1" dirty="0" smtClean="0"/>
              <a:t>Wysoka jakość kształcenia </a:t>
            </a:r>
            <a:br>
              <a:rPr lang="pl-PL" sz="2400" b="1" dirty="0" smtClean="0"/>
            </a:br>
            <a:r>
              <a:rPr lang="pl-PL" sz="2400" b="1" dirty="0" smtClean="0"/>
              <a:t>efektem doskonalenia umiejętności kadry pedagogicznej</a:t>
            </a:r>
          </a:p>
          <a:p>
            <a:pPr marL="109728" indent="0" algn="ctr">
              <a:buNone/>
            </a:pPr>
            <a:r>
              <a:rPr lang="pl-PL" sz="1200" b="1" dirty="0" smtClean="0"/>
              <a:t>Nr projektu: </a:t>
            </a:r>
            <a:r>
              <a:rPr lang="pl-PL" sz="1300" b="1" dirty="0" smtClean="0">
                <a:latin typeface="Arial Narrow" panose="020B0606020202030204" pitchFamily="34" charset="0"/>
              </a:rPr>
              <a:t>2016-1-PL01-KA102-023940</a:t>
            </a:r>
            <a:endParaRPr lang="pl-PL" sz="1300" b="1" dirty="0">
              <a:latin typeface="Arial Narrow" panose="020B0606020202030204" pitchFamily="34" charset="0"/>
            </a:endParaRP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2"/>
          </p:nvPr>
        </p:nvSpPr>
        <p:spPr>
          <a:xfrm>
            <a:off x="1547664" y="5805265"/>
            <a:ext cx="6192688" cy="576063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dirty="0" smtClean="0"/>
              <a:t>Projekt finansowany przy wsparciu Komisji Europejskiej </a:t>
            </a:r>
            <a:br>
              <a:rPr lang="pl-PL" dirty="0" smtClean="0"/>
            </a:br>
            <a:r>
              <a:rPr lang="pl-PL" dirty="0" smtClean="0"/>
              <a:t>z Europejskiego Funduszu Społecznego w ramach PO WER</a:t>
            </a:r>
            <a:endParaRPr lang="pl-PL" dirty="0"/>
          </a:p>
        </p:txBody>
      </p:sp>
      <p:pic>
        <p:nvPicPr>
          <p:cNvPr id="102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385" y="24461"/>
            <a:ext cx="818480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524" y="2060849"/>
            <a:ext cx="5446216" cy="36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582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pl-PL" sz="3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pl-PL" sz="3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pl-PL" sz="3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pl-PL" sz="36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Przygotowanie </a:t>
            </a:r>
            <a:br>
              <a:rPr lang="pl-PL" sz="36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pl-PL" sz="36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językowo-kulturowo-pedagogiczne</a:t>
            </a:r>
            <a:endParaRPr lang="pl-PL" sz="3600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3568" y="2060848"/>
            <a:ext cx="8208912" cy="394644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Kurs z języka angielskiego z uwzględnieniem słownictwa projektowego i branżowego (20 godz.).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Przygotowanie kulturowe z zakresu wiedzy o Portugalii </a:t>
            </a:r>
            <a:br>
              <a:rPr lang="pl-PL" dirty="0" smtClean="0"/>
            </a:br>
            <a:r>
              <a:rPr lang="pl-PL" dirty="0" smtClean="0"/>
              <a:t>i elementami języka portugalskiego (8 godz.).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/>
              <a:t>P</a:t>
            </a:r>
            <a:r>
              <a:rPr lang="pl-PL" dirty="0" smtClean="0"/>
              <a:t>rzygotowanie pedagogiczne (2 godz.).</a:t>
            </a:r>
          </a:p>
          <a:p>
            <a:pPr marL="109728" indent="0" algn="just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09728" indent="0" algn="just">
              <a:buNone/>
            </a:pPr>
            <a:endParaRPr lang="pl-PL" dirty="0"/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212" y="25761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4637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 rot="10800000" flipV="1">
            <a:off x="827584" y="908720"/>
            <a:ext cx="794156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Praktyki job shadowing w Portugalii</a:t>
            </a:r>
            <a:endParaRPr lang="pl-PL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6" y="1772816"/>
            <a:ext cx="8280920" cy="4896544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pl-PL" sz="9600" b="1" dirty="0"/>
              <a:t>Uczestnictwo w praktyce job shadowing z zakresu praktycznej nauki zawodu w Portugalii (Lizbona) w </a:t>
            </a:r>
            <a:r>
              <a:rPr lang="pl-PL" sz="9600" b="1" dirty="0" smtClean="0"/>
              <a:t>wybranym zawodzie.</a:t>
            </a:r>
          </a:p>
          <a:p>
            <a:pPr marL="0" lvl="0" indent="0" algn="just">
              <a:buNone/>
            </a:pPr>
            <a:r>
              <a:rPr lang="pl-PL" sz="9600" b="1" dirty="0" smtClean="0"/>
              <a:t>Zapoznanie </a:t>
            </a:r>
            <a:r>
              <a:rPr lang="pl-PL" sz="9600" b="1" dirty="0"/>
              <a:t>się z następującymi tematami:</a:t>
            </a:r>
          </a:p>
          <a:p>
            <a:pPr lvl="0" algn="just"/>
            <a:r>
              <a:rPr lang="pl-PL" sz="9600" dirty="0"/>
              <a:t>Struktura organizacyjna systemu szkolnictwa w Portugalii.</a:t>
            </a:r>
          </a:p>
          <a:p>
            <a:pPr lvl="0" algn="just"/>
            <a:r>
              <a:rPr lang="pl-PL" sz="9600" dirty="0"/>
              <a:t>Klastry edukacyjne.</a:t>
            </a:r>
          </a:p>
          <a:p>
            <a:pPr lvl="0" algn="just"/>
            <a:r>
              <a:rPr lang="pl-PL" sz="9600" dirty="0"/>
              <a:t>Stosowane programy w portugalskiej szkole zawodowej.</a:t>
            </a:r>
          </a:p>
          <a:p>
            <a:pPr lvl="0" algn="just"/>
            <a:r>
              <a:rPr lang="pl-PL" sz="9600" dirty="0"/>
              <a:t>Rola nauczyciela – specjalisty w szkolnictwie zawodowym.</a:t>
            </a:r>
          </a:p>
          <a:p>
            <a:pPr lvl="0" algn="just"/>
            <a:r>
              <a:rPr lang="pl-PL" sz="9600" dirty="0"/>
              <a:t>Metody i sposoby pracy dydaktycznej z uczniami w szkole zawodowej.</a:t>
            </a:r>
          </a:p>
          <a:p>
            <a:pPr marL="109728" indent="0" algn="just">
              <a:buNone/>
            </a:pPr>
            <a:endParaRPr lang="pl-PL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803" y="19472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4594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849082"/>
          </a:xfrm>
        </p:spPr>
        <p:txBody>
          <a:bodyPr>
            <a:normAutofit fontScale="90000"/>
          </a:bodyPr>
          <a:lstStyle/>
          <a:p>
            <a:r>
              <a:rPr lang="pl-PL" sz="44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     </a:t>
            </a:r>
            <a:r>
              <a:rPr lang="pl-PL" sz="36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Praktyki job shadowing w Portugalii</a:t>
            </a:r>
            <a:endParaRPr lang="pl-PL" sz="3600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6" y="1772816"/>
            <a:ext cx="8352928" cy="4896544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pl-PL" sz="2200" dirty="0"/>
          </a:p>
          <a:p>
            <a:pPr lvl="0" algn="just"/>
            <a:r>
              <a:rPr lang="pl-PL" sz="9600" dirty="0" smtClean="0"/>
              <a:t>Inspirujące </a:t>
            </a:r>
            <a:r>
              <a:rPr lang="pl-PL" sz="9600" dirty="0"/>
              <a:t>formy motywujące uczniów do nauki zawodu.</a:t>
            </a:r>
          </a:p>
          <a:p>
            <a:pPr lvl="0" algn="just"/>
            <a:r>
              <a:rPr lang="pl-PL" sz="9600" dirty="0"/>
              <a:t>Formy doradztwa zawodowego zapobiegające przedwczesnemu kończeniu nauki.</a:t>
            </a:r>
          </a:p>
          <a:p>
            <a:pPr lvl="0" algn="just"/>
            <a:r>
              <a:rPr lang="pl-PL" sz="9600" dirty="0"/>
              <a:t>Harmonijna współpraca szkoły zawodowej z rynkiem pracy – praktyki zawodowe.</a:t>
            </a:r>
          </a:p>
          <a:p>
            <a:pPr lvl="0" algn="just"/>
            <a:r>
              <a:rPr lang="pl-PL" sz="9600" dirty="0"/>
              <a:t>Rola kompetencji miękkich i językowych w portugalskim szkolnictwie zawodowym.</a:t>
            </a:r>
          </a:p>
          <a:p>
            <a:pPr lvl="0" algn="just"/>
            <a:r>
              <a:rPr lang="pl-PL" sz="9600" dirty="0"/>
              <a:t>Dzieci emigrantów w portugalskiej szkole zawodowej. </a:t>
            </a:r>
          </a:p>
          <a:p>
            <a:pPr marL="0" lvl="0" indent="0" algn="just">
              <a:buNone/>
            </a:pPr>
            <a:r>
              <a:rPr lang="pl-PL" sz="9600" b="1" dirty="0"/>
              <a:t>Uczestnictwo w seminarium zorganizowanym przez portugalskie Ministerstwo Edukacji na temat systemu edukacji w tym szkolnictwie </a:t>
            </a:r>
            <a:r>
              <a:rPr lang="pl-PL" sz="9600" b="1" dirty="0" smtClean="0"/>
              <a:t>zawodowym.</a:t>
            </a:r>
          </a:p>
          <a:p>
            <a:pPr marL="0" lvl="0" indent="0" algn="just">
              <a:buNone/>
            </a:pPr>
            <a:r>
              <a:rPr lang="pl-PL" sz="9600" b="1" dirty="0" smtClean="0"/>
              <a:t>	Wymiana </a:t>
            </a:r>
            <a:r>
              <a:rPr lang="pl-PL" sz="9600" b="1" dirty="0"/>
              <a:t>doświadczeń i obserwacji z portugalską kadrą </a:t>
            </a:r>
            <a:r>
              <a:rPr lang="pl-PL" sz="9600" b="1" dirty="0" smtClean="0"/>
              <a:t>		pedagogiczną</a:t>
            </a:r>
            <a:r>
              <a:rPr lang="pl-PL" sz="9600" b="1" dirty="0"/>
              <a:t>.</a:t>
            </a:r>
          </a:p>
          <a:p>
            <a:pPr marL="109728" indent="0" algn="just">
              <a:buNone/>
            </a:pPr>
            <a:endParaRPr lang="pl-PL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Obraz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851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486" y="20123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2815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980729"/>
            <a:ext cx="8280919" cy="1224135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Instytucje szkolenia zawodowego, w których odbyły się praktyki job shadowing w Portugalii</a:t>
            </a:r>
            <a:endParaRPr lang="pl-PL" sz="32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5" y="2492897"/>
            <a:ext cx="7859216" cy="4176463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Centro de Formação Profissional da Indústria Electrónica, Energia, Telecomunicações e Tecnologias da Informação Pólo de Educação e Formação D. João de Castro Rua Jau - Alto de Santo </a:t>
            </a:r>
            <a:r>
              <a:rPr lang="fr-FR" dirty="0" smtClean="0"/>
              <a:t>Amaro</a:t>
            </a:r>
            <a:r>
              <a:rPr lang="pl-PL" dirty="0" smtClean="0"/>
              <a:t> </a:t>
            </a:r>
            <a:r>
              <a:rPr lang="fr-FR" dirty="0" smtClean="0"/>
              <a:t>1300-312 </a:t>
            </a:r>
            <a:r>
              <a:rPr lang="fr-FR" dirty="0"/>
              <a:t>Lisboa, Portugalia</a:t>
            </a:r>
            <a:endParaRPr lang="pl-PL" dirty="0"/>
          </a:p>
          <a:p>
            <a:pPr lvl="0"/>
            <a:r>
              <a:rPr lang="fr-FR" dirty="0"/>
              <a:t>Agrupamento de Escolas de Alcochete Rua da Escola Secundária 2890-066 Alcochete, </a:t>
            </a:r>
            <a:r>
              <a:rPr lang="fr-FR" dirty="0" smtClean="0"/>
              <a:t>Portugalia</a:t>
            </a:r>
            <a:endParaRPr lang="pl-PL" dirty="0" smtClean="0"/>
          </a:p>
          <a:p>
            <a:pPr lvl="0"/>
            <a:r>
              <a:rPr lang="pt-BR" dirty="0" smtClean="0"/>
              <a:t>Instituto </a:t>
            </a:r>
            <a:r>
              <a:rPr lang="pt-BR" dirty="0"/>
              <a:t>do Emprego e Formação Profissional Rua de Xabregas 52, 1949-003 Lisboa, </a:t>
            </a:r>
            <a:r>
              <a:rPr lang="pt-BR" dirty="0" smtClean="0"/>
              <a:t>Portugalia</a:t>
            </a:r>
            <a:endParaRPr lang="pl-PL" dirty="0" smtClean="0"/>
          </a:p>
          <a:p>
            <a:pPr lvl="0"/>
            <a:r>
              <a:rPr lang="pt-BR" dirty="0" smtClean="0"/>
              <a:t>Escola </a:t>
            </a:r>
            <a:r>
              <a:rPr lang="pt-BR" dirty="0"/>
              <a:t>de Hotelaria e Turismo de Lisboa Rua Saraiva de Carvalho, nº </a:t>
            </a:r>
            <a:r>
              <a:rPr lang="pt-BR" dirty="0" smtClean="0"/>
              <a:t>41</a:t>
            </a:r>
            <a:r>
              <a:rPr lang="pl-PL" dirty="0" smtClean="0"/>
              <a:t>, </a:t>
            </a:r>
            <a:r>
              <a:rPr lang="pt-BR" dirty="0" smtClean="0"/>
              <a:t>1269- </a:t>
            </a:r>
            <a:r>
              <a:rPr lang="pt-BR" dirty="0"/>
              <a:t>099 Lisboa, Portugalia</a:t>
            </a:r>
          </a:p>
          <a:p>
            <a:pPr lvl="0"/>
            <a:endParaRPr lang="pl-PL" dirty="0"/>
          </a:p>
        </p:txBody>
      </p:sp>
      <p:pic>
        <p:nvPicPr>
          <p:cNvPr id="4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720" y="24461"/>
            <a:ext cx="792088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7899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Efekty projektu</a:t>
            </a:r>
            <a:endParaRPr lang="pl-PL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6" y="1628800"/>
            <a:ext cx="8280920" cy="518457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l-PL" sz="6400" dirty="0" smtClean="0"/>
          </a:p>
          <a:p>
            <a:pPr algn="just"/>
            <a:r>
              <a:rPr lang="pl-PL" sz="8000" dirty="0" smtClean="0"/>
              <a:t>Zrealizowanie tygodniowych praktyk job shadowing w wybranym zawodzie w Portugalii.</a:t>
            </a:r>
          </a:p>
          <a:p>
            <a:pPr marL="0" indent="0" algn="just">
              <a:buNone/>
            </a:pPr>
            <a:endParaRPr lang="pl-PL" sz="6400" dirty="0" smtClean="0"/>
          </a:p>
          <a:p>
            <a:pPr algn="just"/>
            <a:r>
              <a:rPr lang="pl-PL" sz="6400" dirty="0" smtClean="0"/>
              <a:t>Nabycie </a:t>
            </a:r>
            <a:r>
              <a:rPr lang="pl-PL" sz="6400" dirty="0"/>
              <a:t>wiedzy z zakresu szkolnictwa zawodowego w Portugalii ze szczególnym uwzględnieniem różnych form  szkolenia praktycznego wspierającego doradztwo zawodowe, a także programów edukacyjnych w Portugalii zapobiegających przedwczesnemu wypadaniu z systemu edukacji.</a:t>
            </a:r>
          </a:p>
          <a:p>
            <a:pPr algn="just">
              <a:buFont typeface="Arial" pitchFamily="34" charset="0"/>
              <a:buChar char="•"/>
            </a:pPr>
            <a:endParaRPr lang="pl-PL" sz="8000" dirty="0"/>
          </a:p>
          <a:p>
            <a:pPr algn="just">
              <a:buFont typeface="Arial" pitchFamily="34" charset="0"/>
              <a:buChar char="•"/>
            </a:pPr>
            <a:r>
              <a:rPr lang="pl-PL" sz="8000" dirty="0" smtClean="0"/>
              <a:t>Potwierdzenie zdobytych umiejętności dokumentem Europass Mobility.</a:t>
            </a:r>
          </a:p>
          <a:p>
            <a:pPr algn="just">
              <a:buFont typeface="Arial" pitchFamily="34" charset="0"/>
              <a:buChar char="•"/>
            </a:pPr>
            <a:endParaRPr lang="pl-PL" sz="64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6400" dirty="0" smtClean="0"/>
              <a:t>Nabycie kompetencji międzykulturowych i nawiązanie partnerskiego dialogu, poszerzenie kompetencji w zakresie pracy zespołowej, przedsiębiorczości, a także umiejętności uczenia się, nauczania młodzieży i dorosłych, rozumowania i rozwiazywania problemów wychowawczych.</a:t>
            </a:r>
          </a:p>
          <a:p>
            <a:pPr algn="just">
              <a:buFont typeface="Arial" pitchFamily="34" charset="0"/>
              <a:buChar char="•"/>
            </a:pPr>
            <a:endParaRPr lang="pl-PL" sz="8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8000" dirty="0" smtClean="0"/>
              <a:t>Umiejętność współpracy w międzynarodowym środowisku </a:t>
            </a:r>
            <a:br>
              <a:rPr lang="pl-PL" sz="8000" dirty="0" smtClean="0"/>
            </a:br>
            <a:r>
              <a:rPr lang="pl-PL" sz="8000" dirty="0" smtClean="0"/>
              <a:t>i porozumiewanie się w grupie.</a:t>
            </a:r>
          </a:p>
          <a:p>
            <a:pPr algn="just">
              <a:buFont typeface="Arial" pitchFamily="34" charset="0"/>
              <a:buChar char="•"/>
            </a:pPr>
            <a:endParaRPr lang="pl-PL" sz="6400" dirty="0" smtClean="0"/>
          </a:p>
          <a:p>
            <a:pPr lvl="3" algn="just">
              <a:buFont typeface="Arial" pitchFamily="34" charset="0"/>
              <a:buChar char="•"/>
            </a:pPr>
            <a:r>
              <a:rPr lang="pl-PL" sz="7200" dirty="0"/>
              <a:t>Rozwój osobisty uczestników</a:t>
            </a:r>
            <a:r>
              <a:rPr lang="pl-PL" sz="72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pl-PL" sz="6400" dirty="0" smtClean="0"/>
          </a:p>
          <a:p>
            <a:pPr>
              <a:buFont typeface="Arial" pitchFamily="34" charset="0"/>
              <a:buChar char="•"/>
            </a:pPr>
            <a:endParaRPr lang="pl-PL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sz="1800" dirty="0"/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40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236" y="20123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9035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Efekty projektu</a:t>
            </a:r>
            <a:endParaRPr lang="pl-PL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6" y="1412776"/>
            <a:ext cx="8280920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l-PL" sz="6200" dirty="0" smtClean="0"/>
          </a:p>
          <a:p>
            <a:pPr algn="just">
              <a:buFont typeface="Arial" pitchFamily="34" charset="0"/>
              <a:buChar char="•"/>
            </a:pPr>
            <a:endParaRPr lang="pl-PL" sz="8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8000" dirty="0" smtClean="0"/>
              <a:t>Zwiększenie </a:t>
            </a:r>
            <a:r>
              <a:rPr lang="pl-PL" sz="8000" dirty="0"/>
              <a:t>aktywności językowej uczestników</a:t>
            </a:r>
            <a:r>
              <a:rPr lang="pl-PL" sz="80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pl-PL" sz="8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8000" dirty="0"/>
              <a:t>Elastyczne reagowanie na zachodzące zmiany.</a:t>
            </a:r>
          </a:p>
          <a:p>
            <a:pPr marL="0" indent="0" algn="just">
              <a:buNone/>
            </a:pPr>
            <a:endParaRPr lang="pl-PL" sz="8000" dirty="0"/>
          </a:p>
          <a:p>
            <a:pPr algn="just">
              <a:buFont typeface="Arial" pitchFamily="34" charset="0"/>
              <a:buChar char="•"/>
            </a:pPr>
            <a:r>
              <a:rPr lang="pl-PL" sz="8000" dirty="0"/>
              <a:t>Wyostrzenie spojrzenia na funkcjonowanie praktycznej nauki zawodu </a:t>
            </a: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>w </a:t>
            </a:r>
            <a:r>
              <a:rPr lang="pl-PL" sz="8000" dirty="0"/>
              <a:t>Polsce na tle </a:t>
            </a:r>
            <a:r>
              <a:rPr lang="pl-PL" sz="8000" dirty="0" smtClean="0"/>
              <a:t>portugalskich placówek szkolenia zawodowego.</a:t>
            </a:r>
          </a:p>
          <a:p>
            <a:pPr algn="just">
              <a:buFont typeface="Arial" pitchFamily="34" charset="0"/>
              <a:buChar char="•"/>
            </a:pPr>
            <a:endParaRPr lang="pl-PL" sz="8000" dirty="0"/>
          </a:p>
          <a:p>
            <a:pPr algn="just">
              <a:buFont typeface="Arial" pitchFamily="34" charset="0"/>
              <a:buChar char="•"/>
            </a:pPr>
            <a:r>
              <a:rPr lang="pl-PL" sz="8000" dirty="0"/>
              <a:t>Oszacowanie słabych i mocnych stron kształcenia praktycznego w CKP </a:t>
            </a:r>
            <a:br>
              <a:rPr lang="pl-PL" sz="8000" dirty="0"/>
            </a:br>
            <a:r>
              <a:rPr lang="pl-PL" sz="8000" dirty="0" smtClean="0"/>
              <a:t>Warszawa.</a:t>
            </a:r>
            <a:endParaRPr lang="pl-PL" sz="8000" dirty="0"/>
          </a:p>
          <a:p>
            <a:pPr marL="109728" indent="0" algn="just">
              <a:buNone/>
            </a:pPr>
            <a:endParaRPr lang="pl-PL" sz="8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8000" dirty="0" smtClean="0"/>
              <a:t>Zapoznanie </a:t>
            </a:r>
            <a:r>
              <a:rPr lang="pl-PL" sz="8000" dirty="0"/>
              <a:t>się z rzeczywistymi warunkami panującymi w </a:t>
            </a:r>
            <a:r>
              <a:rPr lang="pl-PL" sz="8000" dirty="0" smtClean="0"/>
              <a:t>portugalskim </a:t>
            </a:r>
            <a:r>
              <a:rPr lang="pl-PL" sz="8000" dirty="0"/>
              <a:t>szkolnictwie zawodowym zdobywając wiedzę i doświadczenie z zakresu </a:t>
            </a:r>
            <a:r>
              <a:rPr lang="pl-PL" sz="8000" dirty="0" smtClean="0"/>
              <a:t>osiągnięć technodydaktycznych, technologii informacyjno- komunikacyjnych, metod pracy  z </a:t>
            </a:r>
            <a:r>
              <a:rPr lang="pl-PL" sz="8000" dirty="0"/>
              <a:t>uczniem, a także skutecznego </a:t>
            </a:r>
            <a:r>
              <a:rPr lang="pl-PL" sz="8000" dirty="0" smtClean="0"/>
              <a:t>ich 	wdrożenia.</a:t>
            </a:r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489" y="24461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5779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 flipV="1">
            <a:off x="1630114" y="1196752"/>
            <a:ext cx="6482812" cy="792088"/>
          </a:xfrm>
        </p:spPr>
        <p:txBody>
          <a:bodyPr>
            <a:normAutofit fontScale="90000"/>
          </a:bodyPr>
          <a:lstStyle/>
          <a:p>
            <a:pPr algn="l"/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1113524" y="1526678"/>
            <a:ext cx="7515992" cy="507067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b="1" dirty="0" smtClean="0"/>
              <a:t>Stworzenie we współpracy z WCIES systemu doradztwa zawodowego opierającego się na praktycznej nauce zawodu </a:t>
            </a:r>
            <a:br>
              <a:rPr lang="pl-PL" b="1" dirty="0" smtClean="0"/>
            </a:br>
            <a:r>
              <a:rPr lang="pl-PL" b="1" dirty="0" smtClean="0"/>
              <a:t>w CKP.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b="1" dirty="0" smtClean="0"/>
              <a:t>Wdrożenie stworzonego w/w systemu doradztwa zawodowego </a:t>
            </a:r>
            <a:r>
              <a:rPr lang="pl-PL" dirty="0" smtClean="0"/>
              <a:t>poprzez udział uczniów szkoły podstawowej i gimnazjum Zespołu Szkół Integracyjnych nr 75 przy ul. Bartosika w Warszawie oraz dzieci z prywatnego przedszkola „Rośnij z Didasko” przy </a:t>
            </a:r>
            <a:br>
              <a:rPr lang="pl-PL" dirty="0" smtClean="0"/>
            </a:br>
            <a:r>
              <a:rPr lang="pl-PL" dirty="0" smtClean="0"/>
              <a:t>ul. Siennickiej w Warszawie w spotkaniach pt. „Mali zawodoznawcy”. W ramach spotkań uczniowie zapoznali się z CKP, różnymi zawodami i uczestniczyli w praktycznych zajęciach w pracowni krawieckiej, cukierniczej i budowlanej szyjąc, piekąc </a:t>
            </a:r>
            <a:br>
              <a:rPr lang="pl-PL" dirty="0" smtClean="0"/>
            </a:br>
            <a:r>
              <a:rPr lang="pl-PL" dirty="0" smtClean="0"/>
              <a:t>i tworząc rozmaite drobiazgi i wypieki, które rozpromienione </a:t>
            </a:r>
            <a:br>
              <a:rPr lang="pl-PL" dirty="0" smtClean="0"/>
            </a:br>
            <a:r>
              <a:rPr lang="pl-PL" dirty="0" smtClean="0"/>
              <a:t>i z buziami pełnymi uśmiechu mogli zabrać do domu.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b="1" dirty="0"/>
              <a:t>Stworzenie na bazie zdobytej wiedzy programu profilaktycznego </a:t>
            </a:r>
            <a:r>
              <a:rPr lang="pl-PL" sz="2400" b="1" dirty="0"/>
              <a:t>zapobiegającego</a:t>
            </a:r>
            <a:r>
              <a:rPr lang="pl-PL" b="1" dirty="0"/>
              <a:t> wczesnemu wypadaniu z systemu edukacji.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259632" y="863826"/>
            <a:ext cx="7369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Efekty projektu</a:t>
            </a:r>
          </a:p>
        </p:txBody>
      </p:sp>
      <p:pic>
        <p:nvPicPr>
          <p:cNvPr id="8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24" y="15778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805"/>
            <a:ext cx="792088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4410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2133" y="1124744"/>
            <a:ext cx="7704667" cy="936104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Efekty projektu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pl-PL" sz="2400" dirty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</a:b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2133" y="2060848"/>
            <a:ext cx="7704667" cy="2952328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/>
              <a:t>Stworzenie scenariusza zintegrowanych zajęć praktycznych (pracownia spawalnicza, zbrojarska, budowlana) w obszarze zmonitorowanych procesów edukacyjnych w wybranych zawodach</a:t>
            </a:r>
            <a:r>
              <a:rPr lang="pl-PL" sz="2000" b="1" dirty="0" smtClean="0"/>
              <a:t>.</a:t>
            </a:r>
          </a:p>
          <a:p>
            <a:pPr marL="0" indent="0">
              <a:buNone/>
            </a:pPr>
            <a:endParaRPr lang="pl-PL" sz="2000" b="1" dirty="0" smtClean="0"/>
          </a:p>
          <a:p>
            <a:r>
              <a:rPr lang="pl-PL" sz="2000" b="1" dirty="0" smtClean="0"/>
              <a:t>Przeprowadzenie </a:t>
            </a:r>
            <a:r>
              <a:rPr lang="pl-PL" sz="2000" b="1" dirty="0"/>
              <a:t>zajęć otwartych z wykorzystaniem stworzonych scenariuszy.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73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69" y="24461"/>
            <a:ext cx="864096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724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Certyfikacja nabytych umiejętności</a:t>
            </a:r>
            <a:endParaRPr lang="pl-PL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Dokument Europass Mobility.</a:t>
            </a:r>
            <a:endParaRPr lang="pl-PL" sz="2800" dirty="0"/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Imienny Certyfikat uczestnictwa w praktyce job shadowing wystawiony w języku polskim </a:t>
            </a:r>
            <a:br>
              <a:rPr lang="pl-PL" sz="2800" dirty="0" smtClean="0"/>
            </a:br>
            <a:r>
              <a:rPr lang="pl-PL" sz="2800" dirty="0" smtClean="0"/>
              <a:t>i angielskim przez portugalską organizację przyjmującą </a:t>
            </a:r>
            <a:r>
              <a:rPr lang="pl-PL" sz="2800" b="1" dirty="0" smtClean="0"/>
              <a:t>CASA </a:t>
            </a:r>
            <a:r>
              <a:rPr lang="pl-PL" sz="2800" b="1" dirty="0"/>
              <a:t>da </a:t>
            </a:r>
            <a:r>
              <a:rPr lang="pl-PL" sz="2800" b="1" dirty="0" smtClean="0"/>
              <a:t>EDUCAÇO.</a:t>
            </a:r>
            <a:endParaRPr lang="pl-PL" sz="2800" dirty="0"/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052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567" y="40687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9241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82133" y="1124743"/>
            <a:ext cx="7190267" cy="936105"/>
          </a:xfrm>
        </p:spPr>
        <p:txBody>
          <a:bodyPr>
            <a:normAutofit/>
          </a:bodyPr>
          <a:lstStyle/>
          <a:p>
            <a:pPr marL="109728" algn="ctr"/>
            <a:r>
              <a:rPr lang="pl-PL" sz="4400" b="1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</a:rPr>
              <a:t>powszechnianie</a:t>
            </a:r>
            <a:endParaRPr lang="pl-PL" sz="4400" b="1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82133" y="2636912"/>
            <a:ext cx="7704667" cy="403244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Publikacja na stronie internetowej Centrum Kształcenia Praktycznego Warszawa.</a:t>
            </a:r>
          </a:p>
          <a:p>
            <a:pPr marL="109728" indent="0" algn="just">
              <a:buNone/>
            </a:pPr>
            <a:endParaRPr lang="pl-PL" sz="24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Formalne i nieformalne spotkania na poziomie lokalnym, regionalnym, krajowym.</a:t>
            </a:r>
          </a:p>
          <a:p>
            <a:pPr algn="just">
              <a:buFont typeface="Arial" pitchFamily="34" charset="0"/>
              <a:buChar char="•"/>
            </a:pPr>
            <a:endParaRPr lang="pl-PL" sz="24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Publikacja w formie broszury informacyjnej przedstawiająca osiągnięte rezultaty.</a:t>
            </a:r>
          </a:p>
          <a:p>
            <a:pPr algn="just">
              <a:buFont typeface="Arial" pitchFamily="34" charset="0"/>
              <a:buChar char="•"/>
            </a:pPr>
            <a:endParaRPr lang="pl-PL" sz="24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Spotkanie prezentujące rezultaty realizowanego projektu.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567" y="20123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2752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1" y="743930"/>
            <a:ext cx="8496945" cy="88487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Program Operacyjny Wiedza Edukacja Rozwój</a:t>
            </a:r>
            <a:endParaRPr lang="pl-PL" sz="2800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1772816"/>
            <a:ext cx="7848872" cy="4237931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pl-PL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	</a:t>
            </a: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Fundacja Rozwoju </a:t>
            </a:r>
            <a:r>
              <a:rPr lang="pl-PL" dirty="0"/>
              <a:t>Systemu Edukacji realizując projekt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ze </a:t>
            </a:r>
            <a:r>
              <a:rPr lang="pl-PL" dirty="0"/>
              <a:t>środków PO WER dofinansowała projekty, które przeszły pozytywnie procedurę selekcji: ocenę formalną i merytoryczną w programie </a:t>
            </a:r>
            <a:r>
              <a:rPr lang="pl-PL" b="1" dirty="0"/>
              <a:t>Erasmus+ Kształcenie i Szkolenia Zawodowe, Akcja 1 Mobilność edukacyjna w konkursie w latach 2015 i 2016</a:t>
            </a:r>
            <a:r>
              <a:rPr lang="pl-PL" dirty="0"/>
              <a:t>, ale nie zostały zaakceptowane do realizacji ze względu na wyczerpanie środków finansowych na ten cel (lista rezerwowa). </a:t>
            </a:r>
          </a:p>
          <a:p>
            <a:pPr marL="109728" indent="0" algn="just">
              <a:buNone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pl-PL" sz="2600" dirty="0"/>
              <a:t>Projekt </a:t>
            </a:r>
            <a:r>
              <a:rPr lang="pl-PL" sz="2600" b="1" dirty="0"/>
              <a:t>„Staże zagraniczne dla uczniów i absolwentów szkół zawodowych oraz mobilność kadry kształcenia zawodowego” ﻿</a:t>
            </a:r>
            <a:r>
              <a:rPr lang="pl-PL" sz="2600" dirty="0"/>
              <a:t> jest realizowany w IV osi priorytetowej </a:t>
            </a:r>
            <a:r>
              <a:rPr lang="pl-PL" sz="2600" i="1" dirty="0"/>
              <a:t>Innowacje społeczne i współpraca ponadnarodowa</a:t>
            </a:r>
            <a:r>
              <a:rPr lang="pl-PL" sz="2600" dirty="0"/>
              <a:t> w ramach Programu Operacyjnego Wiedza Edukacja Rozwój 2014-2020 (PO WER).</a:t>
            </a:r>
          </a:p>
          <a:p>
            <a:pPr marL="109728" indent="0" algn="ctr">
              <a:buNone/>
            </a:pPr>
            <a:endParaRPr lang="pl-PL" sz="3200" b="1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415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808" y="15415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223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07504" y="1556792"/>
            <a:ext cx="9036496" cy="4525962"/>
          </a:xfrm>
        </p:spPr>
        <p:txBody>
          <a:bodyPr>
            <a:normAutofit fontScale="475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endParaRPr lang="pl-PL" dirty="0" smtClean="0"/>
          </a:p>
          <a:p>
            <a:pPr marL="109728" indent="0" algn="ctr">
              <a:buNone/>
            </a:pPr>
            <a:r>
              <a:rPr lang="pl-PL" sz="86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Dziękuję za uwagę</a:t>
            </a:r>
          </a:p>
          <a:p>
            <a:pPr marL="109728" indent="0" algn="ctr">
              <a:buNone/>
            </a:pPr>
            <a:r>
              <a:rPr lang="pl-PL" sz="42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Małgorzata Słowik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109728" indent="0" algn="just">
              <a:buNone/>
            </a:pPr>
            <a:endParaRPr lang="pl-PL" sz="2900" dirty="0" smtClean="0"/>
          </a:p>
          <a:p>
            <a:pPr marL="109728" indent="0" algn="ctr">
              <a:buNone/>
            </a:pPr>
            <a:r>
              <a:rPr lang="pl-PL" sz="4200" b="1" dirty="0" smtClean="0">
                <a:solidFill>
                  <a:schemeClr val="bg2">
                    <a:lumMod val="25000"/>
                  </a:schemeClr>
                </a:solidFill>
              </a:rPr>
              <a:t>Projekt realizowany przy wsparciu finansowym Komisji Europejskiej </a:t>
            </a:r>
            <a:br>
              <a:rPr lang="pl-PL" sz="4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4200" b="1" dirty="0" smtClean="0">
                <a:solidFill>
                  <a:schemeClr val="bg2">
                    <a:lumMod val="25000"/>
                  </a:schemeClr>
                </a:solidFill>
              </a:rPr>
              <a:t>w ramach PO WER z Europejskiego Funduszu Społecznego</a:t>
            </a:r>
            <a:endParaRPr lang="pl-PL" sz="4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94" y="10851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35" y="24461"/>
            <a:ext cx="792088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3807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66236" y="1268760"/>
            <a:ext cx="6102108" cy="749867"/>
          </a:xfrm>
        </p:spPr>
        <p:txBody>
          <a:bodyPr/>
          <a:lstStyle/>
          <a:p>
            <a:r>
              <a:rPr lang="pl-PL" sz="40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P</a:t>
            </a:r>
            <a:r>
              <a:rPr lang="pl-PL" sz="40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ARTNERZY</a:t>
            </a:r>
            <a:endParaRPr lang="pl-PL" sz="4000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1113523" y="3861049"/>
            <a:ext cx="6698837" cy="1728192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 smtClean="0"/>
              <a:t>Centrum Kształcenia Praktycznego </a:t>
            </a:r>
            <a:r>
              <a:rPr lang="pl-PL" sz="2400" dirty="0" smtClean="0"/>
              <a:t>placówka oświatowa zlokalizowana w Warszawie (Polska), działająca w celach kształcenia i szkolenia zawodowego.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idx="1"/>
          </p:nvPr>
        </p:nvSpPr>
        <p:spPr>
          <a:xfrm>
            <a:off x="1113523" y="1916833"/>
            <a:ext cx="6626829" cy="158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/>
              <a:t>Casa da Educação </a:t>
            </a:r>
            <a:r>
              <a:rPr lang="pl-PL" sz="2400" dirty="0" smtClean="0"/>
              <a:t>centrum </a:t>
            </a:r>
            <a:r>
              <a:rPr lang="pl-PL" sz="2400" dirty="0"/>
              <a:t>szkoleniowe zlokalizowane w Lizbonie (Portugalia), działające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celach kształcenia i </a:t>
            </a:r>
            <a:r>
              <a:rPr lang="pl-PL" sz="2400" dirty="0"/>
              <a:t>szkolenia zawodowego. </a:t>
            </a:r>
            <a:endParaRPr lang="de-DE" sz="2400" dirty="0" smtClean="0"/>
          </a:p>
        </p:txBody>
      </p:sp>
      <p:pic>
        <p:nvPicPr>
          <p:cNvPr id="2050" name="Obraz 1" descr="D:\2016-2017\FLAGA PORTUGAL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369317"/>
            <a:ext cx="1018456" cy="75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02" y="344404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162" y="349739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924" y="345401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Znalezione obrazy dla zapytania flaga polsk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148" y="4149081"/>
            <a:ext cx="92568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2809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Book Antiqua" pitchFamily="18" charset="0"/>
              </a:rPr>
              <a:t/>
            </a:r>
            <a:br>
              <a:rPr lang="pl-PL" sz="3600" dirty="0" smtClean="0">
                <a:latin typeface="Book Antiqua" pitchFamily="18" charset="0"/>
              </a:rPr>
            </a:br>
            <a:r>
              <a:rPr lang="pl-PL" sz="3600" dirty="0" smtClean="0">
                <a:latin typeface="Book Antiqua" pitchFamily="18" charset="0"/>
              </a:rPr>
              <a:t/>
            </a:r>
            <a:br>
              <a:rPr lang="pl-PL" sz="3600" dirty="0" smtClean="0">
                <a:latin typeface="Book Antiqua" pitchFamily="18" charset="0"/>
              </a:rPr>
            </a:br>
            <a:r>
              <a:rPr lang="pl-PL" sz="3600" dirty="0">
                <a:latin typeface="Book Antiqua" pitchFamily="18" charset="0"/>
              </a:rPr>
              <a:t/>
            </a:r>
            <a:br>
              <a:rPr lang="pl-PL" sz="3600" dirty="0">
                <a:latin typeface="Book Antiqua" pitchFamily="18" charset="0"/>
              </a:rPr>
            </a:br>
            <a:endParaRPr lang="pl-PL" sz="3600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850302"/>
            <a:ext cx="7920880" cy="589106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b="1" dirty="0" smtClean="0"/>
              <a:t>Casa </a:t>
            </a:r>
            <a:r>
              <a:rPr lang="pl-PL" sz="3200" b="1" dirty="0"/>
              <a:t>da Educação </a:t>
            </a:r>
          </a:p>
          <a:p>
            <a:pPr marL="109728" indent="0" algn="just">
              <a:buNone/>
            </a:pP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dirty="0"/>
              <a:t>S</a:t>
            </a:r>
            <a:r>
              <a:rPr lang="pl-PL" sz="1600" dirty="0" smtClean="0"/>
              <a:t>twarza </a:t>
            </a:r>
            <a:r>
              <a:rPr lang="pl-PL" sz="1600" dirty="0"/>
              <a:t>możliwości pracy dla europejskich organizacji kształcenia i szkolenia zawodowego, szkół, nauczycieli i uczniów, w celu ulepszenia ich umiejętności zawodowych i zwiększenia szans na zatrudnienie. </a:t>
            </a:r>
            <a:endParaRPr lang="pl-PL" sz="1600" dirty="0" smtClean="0"/>
          </a:p>
          <a:p>
            <a:pPr marL="109728" indent="0" algn="just">
              <a:buNone/>
            </a:pPr>
            <a:r>
              <a:rPr lang="pl-PL" sz="1600" dirty="0" smtClean="0"/>
              <a:t>Casa </a:t>
            </a:r>
            <a:r>
              <a:rPr lang="pl-PL" sz="1600" dirty="0"/>
              <a:t>da Educação oferuje szeroki wybór dziedzin, w ramach których można odbywać praktykę job shadowing, staże i szkolenia np.: </a:t>
            </a:r>
            <a:r>
              <a:rPr lang="pl-PL" sz="1600" u="sng" dirty="0"/>
              <a:t>turystyka, hotelarstwo, środowisko, energia odnawialna, administracja, ekonomia, logistyka, kontrola publiczna, informatyka, sport, edukacja, handel, mechanika, mechatronika, gastronomia, stolarstwo, budownictwo, elektryka, elektronika </a:t>
            </a:r>
            <a:r>
              <a:rPr lang="pl-PL" sz="1600" u="sng" dirty="0" smtClean="0"/>
              <a:t>itp</a:t>
            </a:r>
            <a:r>
              <a:rPr lang="pl-PL" sz="1600" dirty="0" smtClean="0"/>
              <a:t>. </a:t>
            </a:r>
          </a:p>
          <a:p>
            <a:pPr marL="109728" indent="0" algn="just">
              <a:buNone/>
            </a:pPr>
            <a:r>
              <a:rPr lang="pl-PL" sz="1600" dirty="0" smtClean="0"/>
              <a:t>Ponadto </a:t>
            </a:r>
            <a:r>
              <a:rPr lang="pl-PL" sz="1600" dirty="0"/>
              <a:t>Casa da Educação specjalizuje się w rozwoju kapitału ludzkiego dostarczając specjalistyczne usługi w obszarach szkoleń korporacyjnych oraz doradztwa w zakresie zarządzania. Dzięki wsparciu wysoko wykwalifikowanych krajowych i międzynarodowych konsultantów Casa da Educação wykorzystuje elastyczne metodyki pracy oraz bezpośrednio oferuje usługi szkoleniowe dostosowane do rzeczywistych potrzeb każdego odbiorcy. </a:t>
            </a:r>
            <a:endParaRPr lang="pl-PL" sz="1600" dirty="0" smtClean="0"/>
          </a:p>
          <a:p>
            <a:pPr marL="109728" indent="0" algn="just">
              <a:buNone/>
            </a:pPr>
            <a:r>
              <a:rPr lang="pl-PL" sz="1600" dirty="0" smtClean="0"/>
              <a:t>Misją </a:t>
            </a:r>
            <a:r>
              <a:rPr lang="pl-PL" sz="1600" dirty="0"/>
              <a:t>placówki jest być postrzeganym jako globalne przedsiębiorstwo na poziomie międzynarodowym oraz jako lider w rozwijaniu kapitału ludzkiego w sposób długotrwały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zróżnicowany. Dlatego niezwykle istotne jest przewyższanie oczekiwań współpracujących instytucji partnerskich poprzez doskonalenie usług, stale aktualizując je zgodnie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rozwojem rynku światowego oraz podtrzymując wysokiej jakości standardy.</a:t>
            </a:r>
            <a:endParaRPr lang="pl-PL" sz="1600" dirty="0" smtClean="0"/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261" y="28803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8057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Book Antiqua" pitchFamily="18" charset="0"/>
              </a:rPr>
              <a:t/>
            </a:r>
            <a:br>
              <a:rPr lang="pl-PL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Book Antiqua" pitchFamily="18" charset="0"/>
              </a:rPr>
            </a:b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Book Antiqua" pitchFamily="18" charset="0"/>
              </a:rPr>
              <a:t/>
            </a:r>
            <a:br>
              <a:rPr lang="pl-PL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Book Antiqua" pitchFamily="18" charset="0"/>
              </a:rPr>
            </a:b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Book Antiqua" pitchFamily="18" charset="0"/>
              </a:rPr>
              <a:t/>
            </a:r>
            <a:br>
              <a:rPr lang="pl-PL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Book Antiqua" pitchFamily="18" charset="0"/>
              </a:rPr>
            </a:b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Book Antiqua" pitchFamily="18" charset="0"/>
              </a:rPr>
              <a:t>Czas trwania projektu</a:t>
            </a:r>
            <a:br>
              <a:rPr lang="pl-PL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Book Antiqua" pitchFamily="18" charset="0"/>
              </a:rPr>
            </a:br>
            <a:endParaRPr lang="pl-PL" sz="4400" b="1" dirty="0">
              <a:solidFill>
                <a:schemeClr val="bg2">
                  <a:lumMod val="50000"/>
                </a:schemeClr>
              </a:solidFill>
              <a:effectLst/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sz="3600" b="1" dirty="0" smtClean="0">
              <a:solidFill>
                <a:schemeClr val="bg1"/>
              </a:solidFill>
            </a:endParaRPr>
          </a:p>
          <a:p>
            <a:pPr marL="109728" indent="0" algn="ctr">
              <a:buNone/>
            </a:pP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01.09.2016 r. – 31.08.2017 r.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Liczba uczestników</a:t>
            </a:r>
          </a:p>
          <a:p>
            <a:pPr marL="0" indent="0" algn="ctr">
              <a:buNone/>
            </a:pP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</a:p>
          <a:p>
            <a:pPr marL="0" indent="0" algn="ctr">
              <a:buNone/>
            </a:pPr>
            <a:r>
              <a:rPr lang="pl-PL" b="1" dirty="0" smtClean="0"/>
              <a:t>W TYM:</a:t>
            </a:r>
          </a:p>
          <a:p>
            <a:pPr marL="457200" indent="-457200" algn="ctr">
              <a:buFont typeface="Wingdings" pitchFamily="2" charset="2"/>
              <a:buChar char="§"/>
            </a:pPr>
            <a:r>
              <a:rPr lang="pl-PL" b="1" dirty="0" smtClean="0"/>
              <a:t>NAUCZYCIELE PRAKTYCZNEJ NAUKI ZAWODU</a:t>
            </a:r>
            <a:endParaRPr lang="pl-PL" sz="1200" b="1" dirty="0" smtClean="0"/>
          </a:p>
          <a:p>
            <a:pPr marL="0" indent="0" algn="ctr">
              <a:buNone/>
            </a:pPr>
            <a:endParaRPr lang="pl-PL" sz="100" b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pl-PL" b="1" dirty="0" smtClean="0"/>
              <a:t>PRZEDSTAWICIELE MAZOWIECKIEJ OŚWIATY</a:t>
            </a:r>
          </a:p>
          <a:p>
            <a:pPr marL="0" indent="0" algn="just">
              <a:buNone/>
            </a:pPr>
            <a:endParaRPr lang="pl-PL" sz="100" dirty="0" smtClean="0">
              <a:solidFill>
                <a:schemeClr val="bg1"/>
              </a:solidFill>
            </a:endParaRPr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800" y="0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123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432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244351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	BUDŻET PROJEKTU</a:t>
            </a:r>
            <a:endParaRPr lang="pl-PL" sz="4400" b="1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7772400" cy="165618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l-PL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19,470 EUR</a:t>
            </a:r>
          </a:p>
          <a:p>
            <a:pPr algn="ctr"/>
            <a:r>
              <a:rPr lang="pl-PL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82 467,13 PLN</a:t>
            </a:r>
            <a:endParaRPr lang="pl-PL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619" y="-3649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6715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982133" y="908720"/>
            <a:ext cx="7704667" cy="980984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Cele projektu</a:t>
            </a:r>
            <a:endParaRPr lang="pl-PL" sz="4400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99592" y="1772816"/>
            <a:ext cx="8136904" cy="4464496"/>
          </a:xfrm>
        </p:spPr>
        <p:txBody>
          <a:bodyPr>
            <a:normAutofit fontScale="25000" lnSpcReduction="20000"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sz="7200" dirty="0" smtClean="0"/>
              <a:t>Podwyższenie  i nabycie nowych umiejętności zawodowych poprzez praktykę job shadowing z zakresu kształcenia praktycznego </a:t>
            </a:r>
            <a:r>
              <a:rPr lang="pl-PL" sz="7200" dirty="0"/>
              <a:t>młodzieży </a:t>
            </a:r>
            <a:r>
              <a:rPr lang="pl-PL" sz="7200" dirty="0" smtClean="0"/>
              <a:t>i kształcenia nauczycieli </a:t>
            </a:r>
            <a:br>
              <a:rPr lang="pl-PL" sz="7200" dirty="0" smtClean="0"/>
            </a:br>
            <a:r>
              <a:rPr lang="pl-PL" sz="7200" dirty="0" smtClean="0"/>
              <a:t>w portugalskich instytucjach szkolenia zawodowego.</a:t>
            </a:r>
          </a:p>
          <a:p>
            <a:pPr marL="109728" indent="0" algn="just">
              <a:buNone/>
            </a:pPr>
            <a:endParaRPr lang="pl-PL" sz="7200" dirty="0" smtClean="0"/>
          </a:p>
          <a:p>
            <a:pPr marL="109728" indent="0" algn="just">
              <a:buNone/>
            </a:pPr>
            <a:r>
              <a:rPr lang="pl-PL" sz="7200" dirty="0" smtClean="0"/>
              <a:t>Nabycie wiedzy z zakresu szkolnictwa zawodowego </a:t>
            </a:r>
            <a:r>
              <a:rPr lang="pl-PL" sz="7200" dirty="0"/>
              <a:t>w Portugalii ze szczególnym uwzględnieniem różnych form  szkolenia praktycznego wspierającego doradztwo zawodowe, a także programów edukacyjnych w Portugalii zapobiegających przedwczesnemu wypadaniu z systemu </a:t>
            </a:r>
            <a:r>
              <a:rPr lang="pl-PL" sz="7200" dirty="0" smtClean="0"/>
              <a:t>edukacji.</a:t>
            </a:r>
          </a:p>
          <a:p>
            <a:pPr marL="109728" indent="0" algn="just">
              <a:buNone/>
            </a:pPr>
            <a:endParaRPr lang="pl-PL" sz="7200" dirty="0" smtClean="0"/>
          </a:p>
          <a:p>
            <a:pPr marL="109728" indent="0" algn="just">
              <a:buNone/>
            </a:pPr>
            <a:r>
              <a:rPr lang="pl-PL" sz="7200" dirty="0" smtClean="0"/>
              <a:t>Zwiększenie aktywności i nabycie nowych kompetencji językowych uczestników.</a:t>
            </a:r>
          </a:p>
          <a:p>
            <a:pPr marL="109728" indent="0" algn="just">
              <a:buNone/>
            </a:pPr>
            <a:endParaRPr lang="pl-PL" sz="7200" dirty="0" smtClean="0"/>
          </a:p>
          <a:p>
            <a:pPr marL="109728" indent="0" algn="just">
              <a:buNone/>
            </a:pPr>
            <a:r>
              <a:rPr lang="pl-PL" sz="7200" dirty="0" smtClean="0"/>
              <a:t>Podniesienie świadomości i zrozumienia innych kultur oraz budowanie sieci kontaktów międzynarodowych.</a:t>
            </a:r>
          </a:p>
          <a:p>
            <a:pPr marL="109728" indent="0" algn="just">
              <a:buNone/>
            </a:pPr>
            <a:endParaRPr lang="pl-PL" sz="7200" dirty="0" smtClean="0"/>
          </a:p>
          <a:p>
            <a:pPr marL="109728" indent="0" algn="just">
              <a:buNone/>
            </a:pPr>
            <a:r>
              <a:rPr lang="pl-PL" sz="7200" dirty="0" smtClean="0"/>
              <a:t>Wspieranie potencjału, atrakcyjności i międzynarodowego wymiaru organizacji.</a:t>
            </a:r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sz="100" dirty="0" smtClean="0"/>
          </a:p>
        </p:txBody>
      </p:sp>
      <p:pic>
        <p:nvPicPr>
          <p:cNvPr id="8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567" y="27790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1560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82133" y="743929"/>
            <a:ext cx="6974243" cy="981339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   </a:t>
            </a: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Wybór uczestników</a:t>
            </a:r>
            <a:endParaRPr lang="pl-PL" sz="4400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1483611"/>
            <a:ext cx="8208912" cy="5257757"/>
          </a:xfrm>
        </p:spPr>
        <p:txBody>
          <a:bodyPr>
            <a:normAutofit fontScale="32500" lnSpcReduction="20000"/>
          </a:bodyPr>
          <a:lstStyle/>
          <a:p>
            <a:pPr marL="109728" indent="0">
              <a:buNone/>
            </a:pPr>
            <a:r>
              <a:rPr lang="pl-PL" sz="5100" u="sng" dirty="0" smtClean="0">
                <a:solidFill>
                  <a:schemeClr val="bg2">
                    <a:lumMod val="50000"/>
                  </a:schemeClr>
                </a:solidFill>
              </a:rPr>
              <a:t>Kryteria formalne dot. wyboru uczestników:</a:t>
            </a:r>
          </a:p>
          <a:p>
            <a:pPr marL="109728" indent="0">
              <a:buNone/>
            </a:pPr>
            <a:endParaRPr lang="pl-PL" sz="11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4300" dirty="0"/>
              <a:t>J</a:t>
            </a:r>
            <a:r>
              <a:rPr lang="pl-PL" sz="4300" dirty="0" smtClean="0"/>
              <a:t>est dyrektorem, wicedyrektorem, kierownikiem bądź nauczycielem, nauczycielką praktycznej nauki zawodu w CKP w obszarze ekonomii, informatyki, budownictwa, stolarstwa, mechaniki pojazdowej, energetyki odnawialnej, elektryki, elektroniki, gastronomii, doradztwa zawodowego,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4300" dirty="0"/>
              <a:t>J</a:t>
            </a:r>
            <a:r>
              <a:rPr lang="pl-PL" sz="4300" dirty="0" smtClean="0"/>
              <a:t>est pracownikiem, pracownicą oświaty odpowiedzialnym/odpowiedzialną za szkolenie zawodowe </a:t>
            </a:r>
            <a:br>
              <a:rPr lang="pl-PL" sz="4300" dirty="0" smtClean="0"/>
            </a:br>
            <a:r>
              <a:rPr lang="pl-PL" sz="4300" dirty="0" smtClean="0"/>
              <a:t>w województwie mazowieckim.</a:t>
            </a:r>
          </a:p>
          <a:p>
            <a:pPr algn="just">
              <a:buFont typeface="Wingdings" pitchFamily="2" charset="2"/>
              <a:buChar char="§"/>
            </a:pPr>
            <a:r>
              <a:rPr lang="pl-PL" sz="4300" dirty="0" smtClean="0"/>
              <a:t>Uczy praktycznej nauki zawodu podczas zajęć dydaktycznych z uczniami lub na kwalifikacyjnym kursie zawodowym.</a:t>
            </a:r>
          </a:p>
          <a:p>
            <a:pPr algn="just">
              <a:buFont typeface="Wingdings" pitchFamily="2" charset="2"/>
              <a:buChar char="§"/>
            </a:pPr>
            <a:r>
              <a:rPr lang="pl-PL" sz="4300" dirty="0" smtClean="0"/>
              <a:t>Posiada znajomość </a:t>
            </a:r>
            <a:r>
              <a:rPr lang="pl-PL" sz="4300" dirty="0"/>
              <a:t>języka </a:t>
            </a:r>
            <a:r>
              <a:rPr lang="pl-PL" sz="4300" dirty="0" smtClean="0"/>
              <a:t>angielskiego </a:t>
            </a:r>
            <a:r>
              <a:rPr lang="pl-PL" sz="4300" dirty="0"/>
              <a:t>w stopniu pozwalającym na komunikowanie </a:t>
            </a:r>
            <a:r>
              <a:rPr lang="pl-PL" sz="4300" dirty="0" smtClean="0"/>
              <a:t>się i zostanie pozytywnie oceniony po przeprowadzeniu rozmowy w języku angielskim.</a:t>
            </a:r>
            <a:endParaRPr lang="pl-PL" sz="4300" dirty="0"/>
          </a:p>
          <a:p>
            <a:pPr marL="109728" indent="0" algn="just">
              <a:buNone/>
            </a:pPr>
            <a:r>
              <a:rPr lang="pl-PL" sz="5100" u="sng" dirty="0" smtClean="0">
                <a:solidFill>
                  <a:schemeClr val="bg2">
                    <a:lumMod val="50000"/>
                  </a:schemeClr>
                </a:solidFill>
              </a:rPr>
              <a:t>Kryteria merytoryczne dot. </a:t>
            </a:r>
            <a:r>
              <a:rPr lang="pl-PL" sz="5100" u="sng" dirty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pl-PL" sz="5100" u="sng" dirty="0" smtClean="0">
                <a:solidFill>
                  <a:schemeClr val="bg2">
                    <a:lumMod val="50000"/>
                  </a:schemeClr>
                </a:solidFill>
              </a:rPr>
              <a:t>yboru uczestników: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4300" dirty="0" smtClean="0"/>
              <a:t>Wyrażenie chęci uczestniczenia w projekcie i </a:t>
            </a:r>
            <a:r>
              <a:rPr lang="pl-PL" sz="4300" dirty="0"/>
              <a:t>terminowe złożenie formularza zgłoszeniowego</a:t>
            </a:r>
            <a:r>
              <a:rPr lang="pl-PL" sz="4300" dirty="0" smtClean="0"/>
              <a:t>. Odpowiednie uzasadnienie motywacji do wyjazdu na praktykę job shadowing.</a:t>
            </a:r>
          </a:p>
          <a:p>
            <a:pPr algn="just">
              <a:buFont typeface="Wingdings" pitchFamily="2" charset="2"/>
              <a:buChar char="§"/>
            </a:pPr>
            <a:r>
              <a:rPr lang="pl-PL" sz="4300" dirty="0" smtClean="0"/>
              <a:t>Wykazanie zaangażowania </a:t>
            </a:r>
            <a:r>
              <a:rPr lang="pl-PL" sz="4300" dirty="0"/>
              <a:t>w </a:t>
            </a:r>
            <a:r>
              <a:rPr lang="pl-PL" sz="4300" dirty="0" smtClean="0"/>
              <a:t>opracowanie rezultatów projektu oraz w działania z nimi związane </a:t>
            </a:r>
            <a:br>
              <a:rPr lang="pl-PL" sz="4300" dirty="0" smtClean="0"/>
            </a:br>
            <a:r>
              <a:rPr lang="pl-PL" sz="4300" dirty="0" smtClean="0"/>
              <a:t>przez cały okres realizacji projektu.</a:t>
            </a:r>
            <a:endParaRPr lang="pl-PL" sz="4300" dirty="0"/>
          </a:p>
          <a:p>
            <a:pPr algn="just">
              <a:buFont typeface="Wingdings" pitchFamily="2" charset="2"/>
              <a:buChar char="§"/>
            </a:pPr>
            <a:r>
              <a:rPr lang="pl-PL" sz="4300" dirty="0" smtClean="0"/>
              <a:t>Opinia dyrektora CKP.</a:t>
            </a:r>
            <a:endParaRPr lang="pl-PL" sz="4300" dirty="0"/>
          </a:p>
          <a:p>
            <a:pPr marL="0" indent="0" algn="just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123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922" y="18460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6796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118259" cy="124360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pl-PL" sz="44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Harmonogram działań</a:t>
            </a:r>
            <a:endParaRPr lang="pl-PL" sz="4400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464495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sz="2800" dirty="0" smtClean="0">
                <a:latin typeface="Book Antiqua" pitchFamily="18" charset="0"/>
              </a:rPr>
              <a:t>Rekrutacja uczestników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Listopad/grudzień 2016 r. </a:t>
            </a:r>
          </a:p>
          <a:p>
            <a:pPr>
              <a:buFont typeface="Arial" pitchFamily="34" charset="0"/>
              <a:buChar char="•"/>
            </a:pPr>
            <a:endParaRPr lang="pl-PL" sz="900" dirty="0" smtClean="0"/>
          </a:p>
          <a:p>
            <a:pPr marL="109728" indent="0">
              <a:buNone/>
            </a:pPr>
            <a:r>
              <a:rPr lang="pl-PL" sz="2800" dirty="0" smtClean="0">
                <a:latin typeface="Book Antiqua" pitchFamily="18" charset="0"/>
              </a:rPr>
              <a:t>Przygotowanie językowo-kulturowe uczestników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tyczeń 2017 r.</a:t>
            </a:r>
          </a:p>
          <a:p>
            <a:pPr>
              <a:buFont typeface="Arial" pitchFamily="34" charset="0"/>
              <a:buChar char="•"/>
            </a:pPr>
            <a:endParaRPr lang="pl-PL" sz="1050" dirty="0" smtClean="0"/>
          </a:p>
          <a:p>
            <a:pPr marL="109728" indent="0">
              <a:buNone/>
            </a:pPr>
            <a:r>
              <a:rPr lang="pl-PL" sz="2800" dirty="0" smtClean="0">
                <a:latin typeface="Book Antiqua" pitchFamily="18" charset="0"/>
              </a:rPr>
              <a:t>Praktyka job shadowing w </a:t>
            </a:r>
            <a:r>
              <a:rPr lang="pl-PL" sz="2800" dirty="0">
                <a:latin typeface="Book Antiqua" pitchFamily="18" charset="0"/>
              </a:rPr>
              <a:t>P</a:t>
            </a:r>
            <a:r>
              <a:rPr lang="pl-PL" sz="2800" dirty="0" smtClean="0">
                <a:latin typeface="Book Antiqua" pitchFamily="18" charset="0"/>
              </a:rPr>
              <a:t>ortugalii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12 luty 2017 r. – 18 luty 2017 r. </a:t>
            </a:r>
          </a:p>
          <a:p>
            <a:pPr marL="109728" indent="0">
              <a:buNone/>
            </a:pPr>
            <a:endParaRPr lang="pl-PL" sz="600" dirty="0" smtClean="0"/>
          </a:p>
          <a:p>
            <a:pPr marL="109728" indent="0">
              <a:buNone/>
            </a:pPr>
            <a:r>
              <a:rPr lang="pl-PL" sz="2800" dirty="0" smtClean="0">
                <a:latin typeface="Book Antiqua" pitchFamily="18" charset="0"/>
              </a:rPr>
              <a:t>Upowszechnianie projektu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luty – sierpień 2017 r.  - na bieżąco</a:t>
            </a:r>
          </a:p>
          <a:p>
            <a:pPr>
              <a:buFont typeface="Arial" pitchFamily="34" charset="0"/>
              <a:buChar char="•"/>
            </a:pPr>
            <a:endParaRPr lang="pl-PL" sz="2000" dirty="0" smtClean="0"/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018"/>
            <a:ext cx="1619672" cy="742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250" y="25459"/>
            <a:ext cx="792393" cy="7194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123"/>
            <a:ext cx="2411760" cy="7238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47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1029</TotalTime>
  <Words>664</Words>
  <Application>Microsoft Office PowerPoint</Application>
  <PresentationFormat>Pokaz na ekranie (4:3)</PresentationFormat>
  <Paragraphs>155</Paragraphs>
  <Slides>20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Book Antiqua</vt:lpstr>
      <vt:lpstr>Calibri</vt:lpstr>
      <vt:lpstr>Corbel</vt:lpstr>
      <vt:lpstr>Wingdings</vt:lpstr>
      <vt:lpstr>Paralaksa</vt:lpstr>
      <vt:lpstr>Prezentacja programu PowerPoint</vt:lpstr>
      <vt:lpstr>Program Operacyjny Wiedza Edukacja Rozwój</vt:lpstr>
      <vt:lpstr>PARTNERZY</vt:lpstr>
      <vt:lpstr>   </vt:lpstr>
      <vt:lpstr>   Czas trwania projektu </vt:lpstr>
      <vt:lpstr> BUDŻET PROJEKTU</vt:lpstr>
      <vt:lpstr>Cele projektu</vt:lpstr>
      <vt:lpstr>    Wybór uczestników</vt:lpstr>
      <vt:lpstr> Harmonogram działań</vt:lpstr>
      <vt:lpstr>  Przygotowanie  językowo-kulturowo-pedagogiczne</vt:lpstr>
      <vt:lpstr>Praktyki job shadowing w Portugalii</vt:lpstr>
      <vt:lpstr>      Praktyki job shadowing w Portugalii</vt:lpstr>
      <vt:lpstr>Instytucje szkolenia zawodowego, w których odbyły się praktyki job shadowing w Portugalii</vt:lpstr>
      <vt:lpstr>Efekty projektu</vt:lpstr>
      <vt:lpstr>Efekty projektu</vt:lpstr>
      <vt:lpstr>  </vt:lpstr>
      <vt:lpstr>Efekty projektu  </vt:lpstr>
      <vt:lpstr> Certyfikacja nabytych umiejętności</vt:lpstr>
      <vt:lpstr>Upowszechnianie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LEONARDO DA VINCI</dc:title>
  <dc:creator>Malgosia</dc:creator>
  <cp:lastModifiedBy>Użytkownik systemu Windows</cp:lastModifiedBy>
  <cp:revision>130</cp:revision>
  <dcterms:created xsi:type="dcterms:W3CDTF">2012-07-17T11:01:36Z</dcterms:created>
  <dcterms:modified xsi:type="dcterms:W3CDTF">2018-10-17T09:14:50Z</dcterms:modified>
</cp:coreProperties>
</file>